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3"/>
  </p:notesMasterIdLst>
  <p:sldIdLst>
    <p:sldId id="256" r:id="rId2"/>
    <p:sldId id="264" r:id="rId3"/>
    <p:sldId id="265" r:id="rId4"/>
    <p:sldId id="272" r:id="rId5"/>
    <p:sldId id="257" r:id="rId6"/>
    <p:sldId id="258" r:id="rId7"/>
    <p:sldId id="259" r:id="rId8"/>
    <p:sldId id="260" r:id="rId9"/>
    <p:sldId id="263" r:id="rId10"/>
    <p:sldId id="262" r:id="rId11"/>
    <p:sldId id="273" r:id="rId12"/>
  </p:sldIdLst>
  <p:sldSz cx="18288000" cy="10287000"/>
  <p:notesSz cx="7023100" cy="9309100"/>
  <p:embeddedFontLst>
    <p:embeddedFont>
      <p:font typeface="Montserrat" panose="00000500000000000000" pitchFamily="2" charset="0"/>
      <p:regular r:id="rId14"/>
    </p:embeddedFont>
    <p:embeddedFont>
      <p:font typeface="Muli" panose="020B0604020202020204" charset="0"/>
      <p:regular r:id="rId15"/>
    </p:embeddedFont>
    <p:embeddedFont>
      <p:font typeface="Muli Semi-Bold" panose="020B0604020202020204" charset="0"/>
      <p:regular r:id="rId16"/>
    </p:embeddedFont>
    <p:embeddedFont>
      <p:font typeface="Open Sans" panose="020B0606030504020204" pitchFamily="34" charset="0"/>
      <p:regular r:id="rId17"/>
      <p:bold r:id="rId18"/>
    </p:embeddedFont>
    <p:embeddedFont>
      <p:font typeface="Poppins" panose="00000500000000000000" pitchFamily="2" charset="0"/>
      <p:regular r:id="rId19"/>
      <p:bold r:id="rId20"/>
    </p:embeddedFont>
    <p:embeddedFont>
      <p:font typeface="Poppins Bold" panose="00000800000000000000" charset="0"/>
      <p:regular r:id="rId21"/>
    </p:embeddedFont>
    <p:embeddedFont>
      <p:font typeface="Poppins Medium" panose="00000600000000000000" pitchFamily="2" charset="0"/>
      <p:regular r:id="rId22"/>
    </p:embeddedFont>
    <p:embeddedFont>
      <p:font typeface="Poppins Semi-Bold" panose="020B0604020202020204" charset="0"/>
      <p:regular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C9F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3969" autoAdjust="0"/>
  </p:normalViewPr>
  <p:slideViewPr>
    <p:cSldViewPr>
      <p:cViewPr>
        <p:scale>
          <a:sx n="33" d="100"/>
          <a:sy n="33" d="100"/>
        </p:scale>
        <p:origin x="1300" y="1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0A8F5E0E-94C0-4280-9944-80F10B5017EA}" type="datetimeFigureOut">
              <a:rPr lang="pt-BR" smtClean="0"/>
              <a:t>14/10/2026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0B008DCD-5524-41B0-BC5A-605AAEC591F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250966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008DCD-5524-41B0-BC5A-605AAEC591FF}" type="slidenum">
              <a:rPr lang="pt-BR" smtClean="0"/>
              <a:t>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594913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Fontes: Termo de Migração (considerandos b e g), Parecer Jurídico de 14/08/2026 (itens 27 a 32) e FAQ 2 (perguntas 2 e 3).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7E29E5-2726-9CBD-5C6A-BBDC1C963A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FDF41E1-0A60-D3F9-BCD1-64E7E9ACA3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D3FE7CF-4FBA-F8BE-E094-5C8E6E5E1B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Fontes: Termo de Migração (considerandos b e g), Parecer Jurídico de 14/08/2026 (itens 27 a 32) e FAQ 2 (perguntas 2 e 3).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74870A-D7B8-4790-024F-1E8FFD2DD6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0737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Plano RJU foi instituído em 1991 para cobrir Invalidez Proporcional e Pecúlio por Morte, sustentado exclusivamente pelas contribuições de participantes (sem aporte do IBGE).</a:t>
            </a:r>
            <a:r>
              <a:rPr lang="pt-BR" dirty="0"/>
              <a:t>​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008DCD-5524-41B0-BC5A-605AAEC591FF}" type="slidenum">
              <a:rPr lang="pt-BR" smtClean="0"/>
              <a:t>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062830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008DCD-5524-41B0-BC5A-605AAEC591FF}" type="slidenum">
              <a:rPr lang="pt-BR" smtClean="0"/>
              <a:t>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428071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bg>
      <p:bgPr>
        <a:solidFill>
          <a:srgbClr val="F5F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9200" y="1718273"/>
            <a:ext cx="15849600" cy="670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4800" dirty="0">
                <a:solidFill>
                  <a:srgbClr val="1B2F5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4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1219200" y="2845992"/>
            <a:ext cx="15849600" cy="6221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2400" dirty="0">
                <a:solidFill>
                  <a:srgbClr val="1B2F5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08852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6.sv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4.svg"/><Relationship Id="rId7" Type="http://schemas.openxmlformats.org/officeDocument/2006/relationships/image" Target="../media/image15.png"/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10" Type="http://schemas.openxmlformats.org/officeDocument/2006/relationships/image" Target="../media/image23.png"/><Relationship Id="rId4" Type="http://schemas.openxmlformats.org/officeDocument/2006/relationships/image" Target="../media/image18.png"/><Relationship Id="rId9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73580" y="8786530"/>
            <a:ext cx="5727198" cy="338117"/>
            <a:chOff x="0" y="0"/>
            <a:chExt cx="7636264" cy="45082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0823" cy="450823"/>
            </a:xfrm>
            <a:custGeom>
              <a:avLst/>
              <a:gdLst/>
              <a:ahLst/>
              <a:cxnLst/>
              <a:rect l="l" t="t" r="r" b="b"/>
              <a:pathLst>
                <a:path w="450823" h="450823">
                  <a:moveTo>
                    <a:pt x="0" y="0"/>
                  </a:moveTo>
                  <a:lnTo>
                    <a:pt x="450823" y="0"/>
                  </a:lnTo>
                  <a:lnTo>
                    <a:pt x="450823" y="450823"/>
                  </a:lnTo>
                  <a:lnTo>
                    <a:pt x="0" y="4508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" name="TextBox 4"/>
            <p:cNvSpPr txBox="1"/>
            <p:nvPr/>
          </p:nvSpPr>
          <p:spPr>
            <a:xfrm>
              <a:off x="783561" y="57983"/>
              <a:ext cx="6852703" cy="3347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2079"/>
                </a:lnSpc>
                <a:spcBef>
                  <a:spcPct val="0"/>
                </a:spcBef>
              </a:pPr>
              <a:r>
                <a:rPr lang="en-US" sz="1599" dirty="0">
                  <a:solidFill>
                    <a:srgbClr val="000000"/>
                  </a:solidFill>
                  <a:latin typeface="Muli"/>
                  <a:ea typeface="Muli"/>
                  <a:cs typeface="Muli"/>
                  <a:sym typeface="Muli"/>
                </a:rPr>
                <a:t>Esta live ficará gravada e disponivel no site da SIAS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32634" y="6910321"/>
            <a:ext cx="7009090" cy="528986"/>
            <a:chOff x="0" y="0"/>
            <a:chExt cx="9345454" cy="705314"/>
          </a:xfrm>
        </p:grpSpPr>
        <p:grpSp>
          <p:nvGrpSpPr>
            <p:cNvPr id="6" name="Group 6"/>
            <p:cNvGrpSpPr/>
            <p:nvPr/>
          </p:nvGrpSpPr>
          <p:grpSpPr>
            <a:xfrm>
              <a:off x="1221548" y="0"/>
              <a:ext cx="6954280" cy="705314"/>
              <a:chOff x="0" y="0"/>
              <a:chExt cx="12727542" cy="1290848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12727542" cy="1290848"/>
              </a:xfrm>
              <a:custGeom>
                <a:avLst/>
                <a:gdLst/>
                <a:ahLst/>
                <a:cxnLst/>
                <a:rect l="l" t="t" r="r" b="b"/>
                <a:pathLst>
                  <a:path w="12727542" h="1290848">
                    <a:moveTo>
                      <a:pt x="0" y="0"/>
                    </a:moveTo>
                    <a:lnTo>
                      <a:pt x="0" y="1290848"/>
                    </a:lnTo>
                    <a:lnTo>
                      <a:pt x="12727542" y="1290848"/>
                    </a:lnTo>
                    <a:lnTo>
                      <a:pt x="12727542" y="0"/>
                    </a:lnTo>
                    <a:lnTo>
                      <a:pt x="0" y="0"/>
                    </a:lnTo>
                    <a:close/>
                    <a:moveTo>
                      <a:pt x="12666582" y="1229888"/>
                    </a:moveTo>
                    <a:lnTo>
                      <a:pt x="59690" y="1229888"/>
                    </a:lnTo>
                    <a:lnTo>
                      <a:pt x="59690" y="59690"/>
                    </a:lnTo>
                    <a:lnTo>
                      <a:pt x="12666582" y="59690"/>
                    </a:lnTo>
                    <a:lnTo>
                      <a:pt x="12666582" y="1229888"/>
                    </a:lnTo>
                    <a:close/>
                  </a:path>
                </a:pathLst>
              </a:custGeom>
              <a:solidFill>
                <a:srgbClr val="064390"/>
              </a:solidFill>
            </p:spPr>
          </p:sp>
        </p:grpSp>
        <p:sp>
          <p:nvSpPr>
            <p:cNvPr id="8" name="TextBox 8"/>
            <p:cNvSpPr txBox="1"/>
            <p:nvPr/>
          </p:nvSpPr>
          <p:spPr>
            <a:xfrm>
              <a:off x="0" y="29241"/>
              <a:ext cx="9345454" cy="550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68"/>
                </a:lnSpc>
              </a:pPr>
              <a:r>
                <a:rPr lang="en-US" sz="2477" b="1" dirty="0">
                  <a:solidFill>
                    <a:srgbClr val="000000"/>
                  </a:solidFill>
                  <a:latin typeface="Muli Semi-Bold"/>
                  <a:ea typeface="Muli Semi-Bold"/>
                  <a:cs typeface="Muli Semi-Bold"/>
                  <a:sym typeface="Muli Semi-Bold"/>
                </a:rPr>
                <a:t>Apresentado por:</a:t>
              </a:r>
              <a:r>
                <a:rPr lang="en-US" sz="2477" dirty="0">
                  <a:solidFill>
                    <a:srgbClr val="000000"/>
                  </a:solidFill>
                  <a:latin typeface="Muli"/>
                  <a:ea typeface="Muli"/>
                  <a:cs typeface="Muli"/>
                  <a:sym typeface="Muli"/>
                </a:rPr>
                <a:t> Carlos Alberto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11542992" y="-8517227"/>
            <a:ext cx="11432615" cy="11411829"/>
          </a:xfrm>
          <a:custGeom>
            <a:avLst/>
            <a:gdLst/>
            <a:ahLst/>
            <a:cxnLst/>
            <a:rect l="l" t="t" r="r" b="b"/>
            <a:pathLst>
              <a:path w="11432615" h="11411829">
                <a:moveTo>
                  <a:pt x="0" y="0"/>
                </a:moveTo>
                <a:lnTo>
                  <a:pt x="11432616" y="0"/>
                </a:lnTo>
                <a:lnTo>
                  <a:pt x="11432616" y="11411829"/>
                </a:lnTo>
                <a:lnTo>
                  <a:pt x="0" y="114118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196105" y="811297"/>
            <a:ext cx="5112404" cy="2083305"/>
          </a:xfrm>
          <a:custGeom>
            <a:avLst/>
            <a:gdLst/>
            <a:ahLst/>
            <a:cxnLst/>
            <a:rect l="l" t="t" r="r" b="b"/>
            <a:pathLst>
              <a:path w="5112404" h="2083305">
                <a:moveTo>
                  <a:pt x="0" y="0"/>
                </a:moveTo>
                <a:lnTo>
                  <a:pt x="5112404" y="0"/>
                </a:lnTo>
                <a:lnTo>
                  <a:pt x="5112404" y="2083305"/>
                </a:lnTo>
                <a:lnTo>
                  <a:pt x="0" y="208330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573580" y="3735541"/>
            <a:ext cx="15305108" cy="413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654"/>
              </a:lnSpc>
            </a:pPr>
            <a:r>
              <a:rPr lang="en-US" sz="8878" b="1" dirty="0">
                <a:solidFill>
                  <a:srgbClr val="EC9F14"/>
                </a:solidFill>
                <a:latin typeface="Poppins Bold"/>
                <a:ea typeface="Poppins Bold"/>
                <a:cs typeface="Poppins Bold"/>
                <a:sym typeface="Poppins Bold"/>
              </a:rPr>
              <a:t>Operação de Migração do Plano RJU</a:t>
            </a:r>
          </a:p>
          <a:p>
            <a:pPr algn="l">
              <a:lnSpc>
                <a:spcPts val="10654"/>
              </a:lnSpc>
            </a:pPr>
            <a:endParaRPr lang="en-US" sz="8878" b="1" dirty="0">
              <a:solidFill>
                <a:srgbClr val="EC9F14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Freeform 3">
            <a:extLst>
              <a:ext uri="{FF2B5EF4-FFF2-40B4-BE49-F238E27FC236}">
                <a16:creationId xmlns:a16="http://schemas.microsoft.com/office/drawing/2014/main" id="{3258A988-515C-FC1D-0C4B-DC0F6BCF7538}"/>
              </a:ext>
            </a:extLst>
          </p:cNvPr>
          <p:cNvSpPr/>
          <p:nvPr/>
        </p:nvSpPr>
        <p:spPr>
          <a:xfrm>
            <a:off x="-1785659" y="6115742"/>
            <a:ext cx="9042909" cy="9026468"/>
          </a:xfrm>
          <a:custGeom>
            <a:avLst/>
            <a:gdLst/>
            <a:ahLst/>
            <a:cxnLst/>
            <a:rect l="l" t="t" r="r" b="b"/>
            <a:pathLst>
              <a:path w="9042909" h="9026468">
                <a:moveTo>
                  <a:pt x="0" y="0"/>
                </a:moveTo>
                <a:lnTo>
                  <a:pt x="9042909" y="0"/>
                </a:lnTo>
                <a:lnTo>
                  <a:pt x="9042909" y="9026468"/>
                </a:lnTo>
                <a:lnTo>
                  <a:pt x="0" y="902646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2" name="Group 60">
            <a:extLst>
              <a:ext uri="{FF2B5EF4-FFF2-40B4-BE49-F238E27FC236}">
                <a16:creationId xmlns:a16="http://schemas.microsoft.com/office/drawing/2014/main" id="{8C7080D5-F137-80AD-29BC-68A9144DC447}"/>
              </a:ext>
            </a:extLst>
          </p:cNvPr>
          <p:cNvGrpSpPr/>
          <p:nvPr/>
        </p:nvGrpSpPr>
        <p:grpSpPr>
          <a:xfrm>
            <a:off x="573654" y="595990"/>
            <a:ext cx="6852596" cy="5519752"/>
            <a:chOff x="0" y="0"/>
            <a:chExt cx="1454032" cy="387161"/>
          </a:xfrm>
        </p:grpSpPr>
        <p:sp>
          <p:nvSpPr>
            <p:cNvPr id="3" name="Freeform 61">
              <a:extLst>
                <a:ext uri="{FF2B5EF4-FFF2-40B4-BE49-F238E27FC236}">
                  <a16:creationId xmlns:a16="http://schemas.microsoft.com/office/drawing/2014/main" id="{586D23D6-3219-A7EE-34D9-528C8318276D}"/>
                </a:ext>
              </a:extLst>
            </p:cNvPr>
            <p:cNvSpPr/>
            <p:nvPr/>
          </p:nvSpPr>
          <p:spPr>
            <a:xfrm>
              <a:off x="0" y="0"/>
              <a:ext cx="1454032" cy="387161"/>
            </a:xfrm>
            <a:custGeom>
              <a:avLst/>
              <a:gdLst/>
              <a:ahLst/>
              <a:cxnLst/>
              <a:rect l="l" t="t" r="r" b="b"/>
              <a:pathLst>
                <a:path w="1454032" h="387161">
                  <a:moveTo>
                    <a:pt x="0" y="0"/>
                  </a:moveTo>
                  <a:lnTo>
                    <a:pt x="1454032" y="0"/>
                  </a:lnTo>
                  <a:lnTo>
                    <a:pt x="1454032" y="387161"/>
                  </a:lnTo>
                  <a:lnTo>
                    <a:pt x="0" y="387161"/>
                  </a:lnTo>
                  <a:close/>
                </a:path>
              </a:pathLst>
            </a:custGeom>
            <a:solidFill>
              <a:schemeClr val="tx2"/>
            </a:solidFill>
          </p:spPr>
          <p:txBody>
            <a:bodyPr/>
            <a:lstStyle/>
            <a:p>
              <a:endParaRPr lang="pt-BR" dirty="0"/>
            </a:p>
          </p:txBody>
        </p:sp>
        <p:sp>
          <p:nvSpPr>
            <p:cNvPr id="4" name="TextBox 62">
              <a:extLst>
                <a:ext uri="{FF2B5EF4-FFF2-40B4-BE49-F238E27FC236}">
                  <a16:creationId xmlns:a16="http://schemas.microsoft.com/office/drawing/2014/main" id="{21E4777D-AE3F-FFE3-CE89-9A654C4C414D}"/>
                </a:ext>
              </a:extLst>
            </p:cNvPr>
            <p:cNvSpPr txBox="1"/>
            <p:nvPr/>
          </p:nvSpPr>
          <p:spPr>
            <a:xfrm>
              <a:off x="0" y="-38100"/>
              <a:ext cx="1454032" cy="4252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11">
            <a:extLst>
              <a:ext uri="{FF2B5EF4-FFF2-40B4-BE49-F238E27FC236}">
                <a16:creationId xmlns:a16="http://schemas.microsoft.com/office/drawing/2014/main" id="{4FBCA148-3D14-68B3-6F95-92C4C99D72F1}"/>
              </a:ext>
            </a:extLst>
          </p:cNvPr>
          <p:cNvGrpSpPr/>
          <p:nvPr/>
        </p:nvGrpSpPr>
        <p:grpSpPr>
          <a:xfrm>
            <a:off x="911507" y="6342887"/>
            <a:ext cx="5246370" cy="5246370"/>
            <a:chOff x="0" y="0"/>
            <a:chExt cx="812800" cy="812800"/>
          </a:xfrm>
        </p:grpSpPr>
        <p:sp>
          <p:nvSpPr>
            <p:cNvPr id="6" name="Freeform 12">
              <a:extLst>
                <a:ext uri="{FF2B5EF4-FFF2-40B4-BE49-F238E27FC236}">
                  <a16:creationId xmlns:a16="http://schemas.microsoft.com/office/drawing/2014/main" id="{DAAE933F-C406-089D-9779-A77B1E16427E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7" name="Freeform 13">
            <a:extLst>
              <a:ext uri="{FF2B5EF4-FFF2-40B4-BE49-F238E27FC236}">
                <a16:creationId xmlns:a16="http://schemas.microsoft.com/office/drawing/2014/main" id="{01EE7CFC-E029-69A3-A28C-C3111FF0362C}"/>
              </a:ext>
            </a:extLst>
          </p:cNvPr>
          <p:cNvSpPr/>
          <p:nvPr/>
        </p:nvSpPr>
        <p:spPr>
          <a:xfrm>
            <a:off x="9785563" y="595990"/>
            <a:ext cx="3511769" cy="6885822"/>
          </a:xfrm>
          <a:custGeom>
            <a:avLst/>
            <a:gdLst/>
            <a:ahLst/>
            <a:cxnLst/>
            <a:rect l="l" t="t" r="r" b="b"/>
            <a:pathLst>
              <a:path w="3511769" h="6885822">
                <a:moveTo>
                  <a:pt x="0" y="0"/>
                </a:moveTo>
                <a:lnTo>
                  <a:pt x="3511769" y="0"/>
                </a:lnTo>
                <a:lnTo>
                  <a:pt x="3511769" y="6885822"/>
                </a:lnTo>
                <a:lnTo>
                  <a:pt x="0" y="688582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7">
            <a:extLst>
              <a:ext uri="{FF2B5EF4-FFF2-40B4-BE49-F238E27FC236}">
                <a16:creationId xmlns:a16="http://schemas.microsoft.com/office/drawing/2014/main" id="{A56E3CB4-66E6-298A-D849-5BC2883F5D95}"/>
              </a:ext>
            </a:extLst>
          </p:cNvPr>
          <p:cNvSpPr/>
          <p:nvPr/>
        </p:nvSpPr>
        <p:spPr>
          <a:xfrm>
            <a:off x="9785563" y="3909454"/>
            <a:ext cx="3519298" cy="6900585"/>
          </a:xfrm>
          <a:custGeom>
            <a:avLst/>
            <a:gdLst/>
            <a:ahLst/>
            <a:cxnLst/>
            <a:rect l="l" t="t" r="r" b="b"/>
            <a:pathLst>
              <a:path w="3519298" h="6900585">
                <a:moveTo>
                  <a:pt x="0" y="0"/>
                </a:moveTo>
                <a:lnTo>
                  <a:pt x="3519298" y="0"/>
                </a:lnTo>
                <a:lnTo>
                  <a:pt x="3519298" y="6900585"/>
                </a:lnTo>
                <a:lnTo>
                  <a:pt x="0" y="69005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 dirty="0"/>
          </a:p>
        </p:txBody>
      </p:sp>
      <p:grpSp>
        <p:nvGrpSpPr>
          <p:cNvPr id="12" name="Group 18">
            <a:extLst>
              <a:ext uri="{FF2B5EF4-FFF2-40B4-BE49-F238E27FC236}">
                <a16:creationId xmlns:a16="http://schemas.microsoft.com/office/drawing/2014/main" id="{3239A1B2-FDD0-1838-8F77-7F939C07D4E6}"/>
              </a:ext>
            </a:extLst>
          </p:cNvPr>
          <p:cNvGrpSpPr/>
          <p:nvPr/>
        </p:nvGrpSpPr>
        <p:grpSpPr>
          <a:xfrm>
            <a:off x="11417918" y="7114037"/>
            <a:ext cx="493395" cy="252412"/>
            <a:chOff x="0" y="0"/>
            <a:chExt cx="657860" cy="336550"/>
          </a:xfrm>
        </p:grpSpPr>
        <p:sp>
          <p:nvSpPr>
            <p:cNvPr id="13" name="Freeform 19">
              <a:extLst>
                <a:ext uri="{FF2B5EF4-FFF2-40B4-BE49-F238E27FC236}">
                  <a16:creationId xmlns:a16="http://schemas.microsoft.com/office/drawing/2014/main" id="{F9FF41CF-4D03-79A4-B3DC-42E4C7A6019C}"/>
                </a:ext>
              </a:extLst>
            </p:cNvPr>
            <p:cNvSpPr/>
            <p:nvPr/>
          </p:nvSpPr>
          <p:spPr>
            <a:xfrm>
              <a:off x="50800" y="50122"/>
              <a:ext cx="556924" cy="235946"/>
            </a:xfrm>
            <a:custGeom>
              <a:avLst/>
              <a:gdLst/>
              <a:ahLst/>
              <a:cxnLst/>
              <a:rect l="l" t="t" r="r" b="b"/>
              <a:pathLst>
                <a:path w="556924" h="235946">
                  <a:moveTo>
                    <a:pt x="196850" y="233088"/>
                  </a:moveTo>
                  <a:cubicBezTo>
                    <a:pt x="121920" y="221658"/>
                    <a:pt x="105410" y="206418"/>
                    <a:pt x="99060" y="189908"/>
                  </a:cubicBezTo>
                  <a:cubicBezTo>
                    <a:pt x="91440" y="170858"/>
                    <a:pt x="92710" y="135298"/>
                    <a:pt x="102870" y="117518"/>
                  </a:cubicBezTo>
                  <a:cubicBezTo>
                    <a:pt x="110490" y="101008"/>
                    <a:pt x="123190" y="90848"/>
                    <a:pt x="146050" y="81958"/>
                  </a:cubicBezTo>
                  <a:cubicBezTo>
                    <a:pt x="203200" y="60368"/>
                    <a:pt x="416560" y="56558"/>
                    <a:pt x="472440" y="61638"/>
                  </a:cubicBezTo>
                  <a:cubicBezTo>
                    <a:pt x="492760" y="62908"/>
                    <a:pt x="500380" y="65448"/>
                    <a:pt x="511810" y="70528"/>
                  </a:cubicBezTo>
                  <a:cubicBezTo>
                    <a:pt x="523240" y="76878"/>
                    <a:pt x="534670" y="87038"/>
                    <a:pt x="542290" y="97198"/>
                  </a:cubicBezTo>
                  <a:cubicBezTo>
                    <a:pt x="549910" y="108628"/>
                    <a:pt x="554990" y="122598"/>
                    <a:pt x="556260" y="135298"/>
                  </a:cubicBezTo>
                  <a:cubicBezTo>
                    <a:pt x="557530" y="147998"/>
                    <a:pt x="557530" y="161968"/>
                    <a:pt x="551180" y="174668"/>
                  </a:cubicBezTo>
                  <a:cubicBezTo>
                    <a:pt x="544830" y="191178"/>
                    <a:pt x="530860" y="210228"/>
                    <a:pt x="511810" y="220388"/>
                  </a:cubicBezTo>
                  <a:cubicBezTo>
                    <a:pt x="483870" y="234358"/>
                    <a:pt x="425450" y="235628"/>
                    <a:pt x="388620" y="235628"/>
                  </a:cubicBezTo>
                  <a:cubicBezTo>
                    <a:pt x="356870" y="235628"/>
                    <a:pt x="339090" y="229278"/>
                    <a:pt x="302260" y="221658"/>
                  </a:cubicBezTo>
                  <a:cubicBezTo>
                    <a:pt x="236220" y="208958"/>
                    <a:pt x="73660" y="184828"/>
                    <a:pt x="30480" y="153078"/>
                  </a:cubicBezTo>
                  <a:cubicBezTo>
                    <a:pt x="11430" y="139108"/>
                    <a:pt x="6350" y="122598"/>
                    <a:pt x="2540" y="104818"/>
                  </a:cubicBezTo>
                  <a:cubicBezTo>
                    <a:pt x="-1270" y="88308"/>
                    <a:pt x="-1270" y="66718"/>
                    <a:pt x="8890" y="50208"/>
                  </a:cubicBezTo>
                  <a:cubicBezTo>
                    <a:pt x="20320" y="29888"/>
                    <a:pt x="49530" y="4488"/>
                    <a:pt x="73660" y="678"/>
                  </a:cubicBezTo>
                  <a:cubicBezTo>
                    <a:pt x="97790" y="-3132"/>
                    <a:pt x="134620" y="9568"/>
                    <a:pt x="151130" y="27348"/>
                  </a:cubicBezTo>
                  <a:cubicBezTo>
                    <a:pt x="167640" y="45128"/>
                    <a:pt x="177800" y="83228"/>
                    <a:pt x="172720" y="106088"/>
                  </a:cubicBezTo>
                  <a:cubicBezTo>
                    <a:pt x="167640" y="130218"/>
                    <a:pt x="139700" y="158158"/>
                    <a:pt x="119380" y="168318"/>
                  </a:cubicBezTo>
                  <a:cubicBezTo>
                    <a:pt x="102870" y="177208"/>
                    <a:pt x="81280" y="175938"/>
                    <a:pt x="63500" y="170858"/>
                  </a:cubicBezTo>
                  <a:cubicBezTo>
                    <a:pt x="46990" y="165778"/>
                    <a:pt x="27940" y="153078"/>
                    <a:pt x="17780" y="139108"/>
                  </a:cubicBezTo>
                  <a:cubicBezTo>
                    <a:pt x="7620" y="125138"/>
                    <a:pt x="0" y="104818"/>
                    <a:pt x="0" y="87038"/>
                  </a:cubicBezTo>
                  <a:cubicBezTo>
                    <a:pt x="0" y="69258"/>
                    <a:pt x="7620" y="47668"/>
                    <a:pt x="17780" y="33698"/>
                  </a:cubicBezTo>
                  <a:cubicBezTo>
                    <a:pt x="29210" y="19728"/>
                    <a:pt x="43180" y="8298"/>
                    <a:pt x="64770" y="3218"/>
                  </a:cubicBezTo>
                  <a:cubicBezTo>
                    <a:pt x="99060" y="-5672"/>
                    <a:pt x="162560" y="9568"/>
                    <a:pt x="214630" y="19728"/>
                  </a:cubicBezTo>
                  <a:cubicBezTo>
                    <a:pt x="270510" y="29888"/>
                    <a:pt x="336550" y="59098"/>
                    <a:pt x="388620" y="65448"/>
                  </a:cubicBezTo>
                  <a:cubicBezTo>
                    <a:pt x="426720" y="70528"/>
                    <a:pt x="466090" y="55288"/>
                    <a:pt x="492760" y="64178"/>
                  </a:cubicBezTo>
                  <a:cubicBezTo>
                    <a:pt x="514350" y="70528"/>
                    <a:pt x="532130" y="84498"/>
                    <a:pt x="542290" y="97198"/>
                  </a:cubicBezTo>
                  <a:cubicBezTo>
                    <a:pt x="551180" y="108628"/>
                    <a:pt x="554990" y="122598"/>
                    <a:pt x="556260" y="135298"/>
                  </a:cubicBezTo>
                  <a:cubicBezTo>
                    <a:pt x="557530" y="147998"/>
                    <a:pt x="556260" y="163238"/>
                    <a:pt x="551180" y="174668"/>
                  </a:cubicBezTo>
                  <a:cubicBezTo>
                    <a:pt x="547370" y="187368"/>
                    <a:pt x="538480" y="200068"/>
                    <a:pt x="528320" y="208958"/>
                  </a:cubicBezTo>
                  <a:cubicBezTo>
                    <a:pt x="519430" y="216578"/>
                    <a:pt x="509270" y="224198"/>
                    <a:pt x="492760" y="226738"/>
                  </a:cubicBezTo>
                  <a:cubicBezTo>
                    <a:pt x="466090" y="231818"/>
                    <a:pt x="421640" y="208958"/>
                    <a:pt x="378460" y="207688"/>
                  </a:cubicBezTo>
                  <a:cubicBezTo>
                    <a:pt x="320040" y="207688"/>
                    <a:pt x="220980" y="239438"/>
                    <a:pt x="175260" y="235628"/>
                  </a:cubicBezTo>
                  <a:cubicBezTo>
                    <a:pt x="151130" y="233088"/>
                    <a:pt x="135890" y="229278"/>
                    <a:pt x="121920" y="219118"/>
                  </a:cubicBezTo>
                  <a:cubicBezTo>
                    <a:pt x="107950" y="208958"/>
                    <a:pt x="96520" y="188638"/>
                    <a:pt x="92710" y="172128"/>
                  </a:cubicBezTo>
                  <a:cubicBezTo>
                    <a:pt x="90170" y="154348"/>
                    <a:pt x="93980" y="131488"/>
                    <a:pt x="102870" y="117518"/>
                  </a:cubicBezTo>
                  <a:cubicBezTo>
                    <a:pt x="111760" y="102278"/>
                    <a:pt x="128270" y="88308"/>
                    <a:pt x="146050" y="81958"/>
                  </a:cubicBezTo>
                  <a:cubicBezTo>
                    <a:pt x="167640" y="75608"/>
                    <a:pt x="203200" y="75608"/>
                    <a:pt x="223520" y="84498"/>
                  </a:cubicBezTo>
                  <a:cubicBezTo>
                    <a:pt x="240030" y="92118"/>
                    <a:pt x="256540" y="106088"/>
                    <a:pt x="262890" y="123868"/>
                  </a:cubicBezTo>
                  <a:cubicBezTo>
                    <a:pt x="270510" y="142918"/>
                    <a:pt x="269240" y="177208"/>
                    <a:pt x="259080" y="194988"/>
                  </a:cubicBezTo>
                  <a:cubicBezTo>
                    <a:pt x="247650" y="214038"/>
                    <a:pt x="196850" y="233088"/>
                    <a:pt x="196850" y="233088"/>
                  </a:cubicBezTo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id="14" name="Group 20">
            <a:extLst>
              <a:ext uri="{FF2B5EF4-FFF2-40B4-BE49-F238E27FC236}">
                <a16:creationId xmlns:a16="http://schemas.microsoft.com/office/drawing/2014/main" id="{FBCC1527-AADC-4E45-6460-A8A1FA216394}"/>
              </a:ext>
            </a:extLst>
          </p:cNvPr>
          <p:cNvGrpSpPr/>
          <p:nvPr/>
        </p:nvGrpSpPr>
        <p:grpSpPr>
          <a:xfrm>
            <a:off x="11449351" y="7155947"/>
            <a:ext cx="413385" cy="214312"/>
            <a:chOff x="0" y="0"/>
            <a:chExt cx="551180" cy="285750"/>
          </a:xfrm>
        </p:grpSpPr>
        <p:sp>
          <p:nvSpPr>
            <p:cNvPr id="15" name="Freeform 21">
              <a:extLst>
                <a:ext uri="{FF2B5EF4-FFF2-40B4-BE49-F238E27FC236}">
                  <a16:creationId xmlns:a16="http://schemas.microsoft.com/office/drawing/2014/main" id="{DDEA8344-D1BA-8F22-34E2-14402AFA8F5F}"/>
                </a:ext>
              </a:extLst>
            </p:cNvPr>
            <p:cNvSpPr/>
            <p:nvPr/>
          </p:nvSpPr>
          <p:spPr>
            <a:xfrm>
              <a:off x="48098" y="48838"/>
              <a:ext cx="452282" cy="184842"/>
            </a:xfrm>
            <a:custGeom>
              <a:avLst/>
              <a:gdLst/>
              <a:ahLst/>
              <a:cxnLst/>
              <a:rect l="l" t="t" r="r" b="b"/>
              <a:pathLst>
                <a:path w="452282" h="184842">
                  <a:moveTo>
                    <a:pt x="373542" y="184842"/>
                  </a:moveTo>
                  <a:cubicBezTo>
                    <a:pt x="155102" y="175952"/>
                    <a:pt x="66202" y="170872"/>
                    <a:pt x="33182" y="149282"/>
                  </a:cubicBezTo>
                  <a:cubicBezTo>
                    <a:pt x="15402" y="137852"/>
                    <a:pt x="7782" y="122612"/>
                    <a:pt x="2702" y="107372"/>
                  </a:cubicBezTo>
                  <a:cubicBezTo>
                    <a:pt x="-1108" y="90862"/>
                    <a:pt x="-1108" y="70542"/>
                    <a:pt x="5242" y="55302"/>
                  </a:cubicBezTo>
                  <a:cubicBezTo>
                    <a:pt x="10322" y="38792"/>
                    <a:pt x="24292" y="23552"/>
                    <a:pt x="38262" y="14662"/>
                  </a:cubicBezTo>
                  <a:cubicBezTo>
                    <a:pt x="52232" y="5772"/>
                    <a:pt x="72552" y="692"/>
                    <a:pt x="87792" y="1962"/>
                  </a:cubicBezTo>
                  <a:cubicBezTo>
                    <a:pt x="104302" y="3232"/>
                    <a:pt x="124622" y="9582"/>
                    <a:pt x="136052" y="22282"/>
                  </a:cubicBezTo>
                  <a:cubicBezTo>
                    <a:pt x="151292" y="37522"/>
                    <a:pt x="165262" y="71812"/>
                    <a:pt x="162722" y="94672"/>
                  </a:cubicBezTo>
                  <a:cubicBezTo>
                    <a:pt x="158912" y="117532"/>
                    <a:pt x="137322" y="146742"/>
                    <a:pt x="117002" y="156902"/>
                  </a:cubicBezTo>
                  <a:cubicBezTo>
                    <a:pt x="96682" y="167062"/>
                    <a:pt x="59852" y="163252"/>
                    <a:pt x="40802" y="154362"/>
                  </a:cubicBezTo>
                  <a:cubicBezTo>
                    <a:pt x="25562" y="146742"/>
                    <a:pt x="12862" y="130232"/>
                    <a:pt x="6512" y="114992"/>
                  </a:cubicBezTo>
                  <a:cubicBezTo>
                    <a:pt x="162" y="99752"/>
                    <a:pt x="-2378" y="79432"/>
                    <a:pt x="2702" y="62922"/>
                  </a:cubicBezTo>
                  <a:cubicBezTo>
                    <a:pt x="6512" y="47682"/>
                    <a:pt x="17942" y="29902"/>
                    <a:pt x="30642" y="19742"/>
                  </a:cubicBezTo>
                  <a:cubicBezTo>
                    <a:pt x="43342" y="9582"/>
                    <a:pt x="56042" y="4502"/>
                    <a:pt x="80172" y="1962"/>
                  </a:cubicBezTo>
                  <a:cubicBezTo>
                    <a:pt x="139862" y="-5658"/>
                    <a:pt x="357032" y="9582"/>
                    <a:pt x="410372" y="36252"/>
                  </a:cubicBezTo>
                  <a:cubicBezTo>
                    <a:pt x="431962" y="47682"/>
                    <a:pt x="439582" y="64192"/>
                    <a:pt x="447202" y="78162"/>
                  </a:cubicBezTo>
                  <a:cubicBezTo>
                    <a:pt x="452282" y="90862"/>
                    <a:pt x="453552" y="102292"/>
                    <a:pt x="451012" y="114992"/>
                  </a:cubicBezTo>
                  <a:cubicBezTo>
                    <a:pt x="448472" y="131502"/>
                    <a:pt x="438312" y="153092"/>
                    <a:pt x="425612" y="164522"/>
                  </a:cubicBezTo>
                  <a:cubicBezTo>
                    <a:pt x="412912" y="175952"/>
                    <a:pt x="373542" y="184842"/>
                    <a:pt x="373542" y="184842"/>
                  </a:cubicBezTo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id="16" name="Group 22">
            <a:extLst>
              <a:ext uri="{FF2B5EF4-FFF2-40B4-BE49-F238E27FC236}">
                <a16:creationId xmlns:a16="http://schemas.microsoft.com/office/drawing/2014/main" id="{2AE30E10-362E-9D30-3449-685B9ADE563B}"/>
              </a:ext>
            </a:extLst>
          </p:cNvPr>
          <p:cNvGrpSpPr/>
          <p:nvPr/>
        </p:nvGrpSpPr>
        <p:grpSpPr>
          <a:xfrm>
            <a:off x="11456971" y="7181665"/>
            <a:ext cx="188595" cy="184785"/>
            <a:chOff x="0" y="0"/>
            <a:chExt cx="251460" cy="246380"/>
          </a:xfrm>
        </p:grpSpPr>
        <p:sp>
          <p:nvSpPr>
            <p:cNvPr id="17" name="Freeform 23">
              <a:extLst>
                <a:ext uri="{FF2B5EF4-FFF2-40B4-BE49-F238E27FC236}">
                  <a16:creationId xmlns:a16="http://schemas.microsoft.com/office/drawing/2014/main" id="{84B24858-E141-FC04-C918-697536C430B7}"/>
                </a:ext>
              </a:extLst>
            </p:cNvPr>
            <p:cNvSpPr/>
            <p:nvPr/>
          </p:nvSpPr>
          <p:spPr>
            <a:xfrm>
              <a:off x="50637" y="50749"/>
              <a:ext cx="148753" cy="147474"/>
            </a:xfrm>
            <a:custGeom>
              <a:avLst/>
              <a:gdLst/>
              <a:ahLst/>
              <a:cxnLst/>
              <a:rect l="l" t="t" r="r" b="b"/>
              <a:pathLst>
                <a:path w="148753" h="147474">
                  <a:moveTo>
                    <a:pt x="148753" y="52121"/>
                  </a:moveTo>
                  <a:cubicBezTo>
                    <a:pt x="129703" y="133401"/>
                    <a:pt x="120813" y="141021"/>
                    <a:pt x="108113" y="144831"/>
                  </a:cubicBezTo>
                  <a:cubicBezTo>
                    <a:pt x="90333" y="149911"/>
                    <a:pt x="53503" y="147371"/>
                    <a:pt x="36993" y="139751"/>
                  </a:cubicBezTo>
                  <a:cubicBezTo>
                    <a:pt x="24293" y="134671"/>
                    <a:pt x="16673" y="124511"/>
                    <a:pt x="11593" y="114351"/>
                  </a:cubicBezTo>
                  <a:cubicBezTo>
                    <a:pt x="5243" y="104191"/>
                    <a:pt x="-1107" y="92761"/>
                    <a:pt x="163" y="80061"/>
                  </a:cubicBezTo>
                  <a:cubicBezTo>
                    <a:pt x="1433" y="61011"/>
                    <a:pt x="16673" y="27991"/>
                    <a:pt x="29373" y="15291"/>
                  </a:cubicBezTo>
                  <a:cubicBezTo>
                    <a:pt x="38263" y="5131"/>
                    <a:pt x="49693" y="1321"/>
                    <a:pt x="62393" y="51"/>
                  </a:cubicBezTo>
                  <a:cubicBezTo>
                    <a:pt x="81443" y="-1219"/>
                    <a:pt x="129703" y="21641"/>
                    <a:pt x="129703" y="21641"/>
                  </a:cubicBezTo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id="18" name="Group 24">
            <a:extLst>
              <a:ext uri="{FF2B5EF4-FFF2-40B4-BE49-F238E27FC236}">
                <a16:creationId xmlns:a16="http://schemas.microsoft.com/office/drawing/2014/main" id="{D7CCEA21-4803-98F8-06B8-DCA6FE89AA8C}"/>
              </a:ext>
            </a:extLst>
          </p:cNvPr>
          <p:cNvGrpSpPr/>
          <p:nvPr/>
        </p:nvGrpSpPr>
        <p:grpSpPr>
          <a:xfrm>
            <a:off x="11467449" y="7352162"/>
            <a:ext cx="406718" cy="200978"/>
            <a:chOff x="0" y="0"/>
            <a:chExt cx="542290" cy="267970"/>
          </a:xfrm>
        </p:grpSpPr>
        <p:sp>
          <p:nvSpPr>
            <p:cNvPr id="19" name="Freeform 25">
              <a:extLst>
                <a:ext uri="{FF2B5EF4-FFF2-40B4-BE49-F238E27FC236}">
                  <a16:creationId xmlns:a16="http://schemas.microsoft.com/office/drawing/2014/main" id="{6BF0B741-1D4D-9912-11E4-C2378C1DD9A9}"/>
                </a:ext>
              </a:extLst>
            </p:cNvPr>
            <p:cNvSpPr/>
            <p:nvPr/>
          </p:nvSpPr>
          <p:spPr>
            <a:xfrm>
              <a:off x="50305" y="40468"/>
              <a:ext cx="440037" cy="182865"/>
            </a:xfrm>
            <a:custGeom>
              <a:avLst/>
              <a:gdLst/>
              <a:ahLst/>
              <a:cxnLst/>
              <a:rect l="l" t="t" r="r" b="b"/>
              <a:pathLst>
                <a:path w="440037" h="182865">
                  <a:moveTo>
                    <a:pt x="386575" y="155112"/>
                  </a:moveTo>
                  <a:cubicBezTo>
                    <a:pt x="222745" y="181782"/>
                    <a:pt x="100825" y="190672"/>
                    <a:pt x="56375" y="175432"/>
                  </a:cubicBezTo>
                  <a:cubicBezTo>
                    <a:pt x="34785" y="167812"/>
                    <a:pt x="23355" y="157652"/>
                    <a:pt x="14465" y="143682"/>
                  </a:cubicBezTo>
                  <a:cubicBezTo>
                    <a:pt x="5575" y="129712"/>
                    <a:pt x="-2045" y="109392"/>
                    <a:pt x="495" y="91612"/>
                  </a:cubicBezTo>
                  <a:cubicBezTo>
                    <a:pt x="3035" y="71292"/>
                    <a:pt x="23355" y="38272"/>
                    <a:pt x="39865" y="25572"/>
                  </a:cubicBezTo>
                  <a:cubicBezTo>
                    <a:pt x="55105" y="15412"/>
                    <a:pt x="75425" y="12872"/>
                    <a:pt x="91935" y="14142"/>
                  </a:cubicBezTo>
                  <a:cubicBezTo>
                    <a:pt x="108445" y="16682"/>
                    <a:pt x="128765" y="23032"/>
                    <a:pt x="140195" y="37002"/>
                  </a:cubicBezTo>
                  <a:cubicBezTo>
                    <a:pt x="154165" y="52242"/>
                    <a:pt x="168135" y="87802"/>
                    <a:pt x="164325" y="110662"/>
                  </a:cubicBezTo>
                  <a:cubicBezTo>
                    <a:pt x="160515" y="132252"/>
                    <a:pt x="138925" y="162732"/>
                    <a:pt x="117335" y="171622"/>
                  </a:cubicBezTo>
                  <a:cubicBezTo>
                    <a:pt x="97015" y="181782"/>
                    <a:pt x="60185" y="179242"/>
                    <a:pt x="39865" y="167812"/>
                  </a:cubicBezTo>
                  <a:cubicBezTo>
                    <a:pt x="20815" y="156382"/>
                    <a:pt x="3035" y="122092"/>
                    <a:pt x="495" y="101772"/>
                  </a:cubicBezTo>
                  <a:cubicBezTo>
                    <a:pt x="-2045" y="83992"/>
                    <a:pt x="5575" y="63672"/>
                    <a:pt x="14465" y="49702"/>
                  </a:cubicBezTo>
                  <a:cubicBezTo>
                    <a:pt x="23355" y="35732"/>
                    <a:pt x="33515" y="25572"/>
                    <a:pt x="56375" y="17952"/>
                  </a:cubicBezTo>
                  <a:cubicBezTo>
                    <a:pt x="113525" y="-2368"/>
                    <a:pt x="342125" y="-6178"/>
                    <a:pt x="392925" y="10332"/>
                  </a:cubicBezTo>
                  <a:cubicBezTo>
                    <a:pt x="409435" y="15412"/>
                    <a:pt x="414515" y="21762"/>
                    <a:pt x="422135" y="31922"/>
                  </a:cubicBezTo>
                  <a:cubicBezTo>
                    <a:pt x="432295" y="44622"/>
                    <a:pt x="441185" y="67482"/>
                    <a:pt x="439915" y="83992"/>
                  </a:cubicBezTo>
                  <a:cubicBezTo>
                    <a:pt x="438645" y="101772"/>
                    <a:pt x="428485" y="123362"/>
                    <a:pt x="418325" y="134792"/>
                  </a:cubicBezTo>
                  <a:cubicBezTo>
                    <a:pt x="409435" y="144952"/>
                    <a:pt x="386575" y="155112"/>
                    <a:pt x="386575" y="155112"/>
                  </a:cubicBezTo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id="20" name="Group 26">
            <a:extLst>
              <a:ext uri="{FF2B5EF4-FFF2-40B4-BE49-F238E27FC236}">
                <a16:creationId xmlns:a16="http://schemas.microsoft.com/office/drawing/2014/main" id="{94E9CF3A-585E-1F02-A557-2826B0525A91}"/>
              </a:ext>
            </a:extLst>
          </p:cNvPr>
          <p:cNvGrpSpPr/>
          <p:nvPr/>
        </p:nvGrpSpPr>
        <p:grpSpPr>
          <a:xfrm>
            <a:off x="11432206" y="7348352"/>
            <a:ext cx="417195" cy="200978"/>
            <a:chOff x="0" y="0"/>
            <a:chExt cx="556260" cy="267970"/>
          </a:xfrm>
        </p:grpSpPr>
        <p:sp>
          <p:nvSpPr>
            <p:cNvPr id="21" name="Freeform 27">
              <a:extLst>
                <a:ext uri="{FF2B5EF4-FFF2-40B4-BE49-F238E27FC236}">
                  <a16:creationId xmlns:a16="http://schemas.microsoft.com/office/drawing/2014/main" id="{6397768E-0984-FC6B-D952-946C2DB5C391}"/>
                </a:ext>
              </a:extLst>
            </p:cNvPr>
            <p:cNvSpPr/>
            <p:nvPr/>
          </p:nvSpPr>
          <p:spPr>
            <a:xfrm>
              <a:off x="50693" y="50800"/>
              <a:ext cx="455336" cy="170369"/>
            </a:xfrm>
            <a:custGeom>
              <a:avLst/>
              <a:gdLst/>
              <a:ahLst/>
              <a:cxnLst/>
              <a:rect l="l" t="t" r="r" b="b"/>
              <a:pathLst>
                <a:path w="455336" h="170369">
                  <a:moveTo>
                    <a:pt x="80117" y="0"/>
                  </a:moveTo>
                  <a:cubicBezTo>
                    <a:pt x="425557" y="24130"/>
                    <a:pt x="434447" y="34290"/>
                    <a:pt x="443337" y="46990"/>
                  </a:cubicBezTo>
                  <a:cubicBezTo>
                    <a:pt x="450957" y="59690"/>
                    <a:pt x="457307" y="78740"/>
                    <a:pt x="454767" y="93980"/>
                  </a:cubicBezTo>
                  <a:cubicBezTo>
                    <a:pt x="452227" y="114300"/>
                    <a:pt x="433177" y="143510"/>
                    <a:pt x="416667" y="154940"/>
                  </a:cubicBezTo>
                  <a:cubicBezTo>
                    <a:pt x="403967" y="165100"/>
                    <a:pt x="384917" y="167640"/>
                    <a:pt x="368407" y="165100"/>
                  </a:cubicBezTo>
                  <a:cubicBezTo>
                    <a:pt x="353167" y="162560"/>
                    <a:pt x="335387" y="154940"/>
                    <a:pt x="325227" y="143510"/>
                  </a:cubicBezTo>
                  <a:cubicBezTo>
                    <a:pt x="313797" y="133350"/>
                    <a:pt x="304907" y="115570"/>
                    <a:pt x="302367" y="100330"/>
                  </a:cubicBezTo>
                  <a:cubicBezTo>
                    <a:pt x="299827" y="85090"/>
                    <a:pt x="302367" y="66040"/>
                    <a:pt x="311257" y="52070"/>
                  </a:cubicBezTo>
                  <a:cubicBezTo>
                    <a:pt x="322687" y="35560"/>
                    <a:pt x="351897" y="15240"/>
                    <a:pt x="372217" y="12700"/>
                  </a:cubicBezTo>
                  <a:cubicBezTo>
                    <a:pt x="387457" y="10160"/>
                    <a:pt x="406507" y="15240"/>
                    <a:pt x="419207" y="24130"/>
                  </a:cubicBezTo>
                  <a:cubicBezTo>
                    <a:pt x="431907" y="31750"/>
                    <a:pt x="445877" y="45720"/>
                    <a:pt x="450957" y="62230"/>
                  </a:cubicBezTo>
                  <a:cubicBezTo>
                    <a:pt x="456037" y="81280"/>
                    <a:pt x="450957" y="115570"/>
                    <a:pt x="440797" y="133350"/>
                  </a:cubicBezTo>
                  <a:cubicBezTo>
                    <a:pt x="433177" y="147320"/>
                    <a:pt x="423017" y="154940"/>
                    <a:pt x="401427" y="162560"/>
                  </a:cubicBezTo>
                  <a:cubicBezTo>
                    <a:pt x="346817" y="179070"/>
                    <a:pt x="133457" y="166370"/>
                    <a:pt x="72497" y="152400"/>
                  </a:cubicBezTo>
                  <a:cubicBezTo>
                    <a:pt x="47097" y="147320"/>
                    <a:pt x="34397" y="143510"/>
                    <a:pt x="22967" y="130810"/>
                  </a:cubicBezTo>
                  <a:cubicBezTo>
                    <a:pt x="8997" y="115570"/>
                    <a:pt x="-1163" y="82550"/>
                    <a:pt x="107" y="63500"/>
                  </a:cubicBezTo>
                  <a:cubicBezTo>
                    <a:pt x="2647" y="45720"/>
                    <a:pt x="15347" y="26670"/>
                    <a:pt x="28047" y="16510"/>
                  </a:cubicBezTo>
                  <a:cubicBezTo>
                    <a:pt x="42017" y="5080"/>
                    <a:pt x="80117" y="0"/>
                    <a:pt x="80117" y="0"/>
                  </a:cubicBezTo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id="22" name="Group 28">
            <a:extLst>
              <a:ext uri="{FF2B5EF4-FFF2-40B4-BE49-F238E27FC236}">
                <a16:creationId xmlns:a16="http://schemas.microsoft.com/office/drawing/2014/main" id="{E127E009-C642-50C6-C17E-902B17F0C206}"/>
              </a:ext>
            </a:extLst>
          </p:cNvPr>
          <p:cNvGrpSpPr/>
          <p:nvPr/>
        </p:nvGrpSpPr>
        <p:grpSpPr>
          <a:xfrm>
            <a:off x="11658901" y="7358830"/>
            <a:ext cx="188595" cy="184785"/>
            <a:chOff x="0" y="0"/>
            <a:chExt cx="251460" cy="246380"/>
          </a:xfrm>
        </p:grpSpPr>
        <p:sp>
          <p:nvSpPr>
            <p:cNvPr id="23" name="Freeform 29">
              <a:extLst>
                <a:ext uri="{FF2B5EF4-FFF2-40B4-BE49-F238E27FC236}">
                  <a16:creationId xmlns:a16="http://schemas.microsoft.com/office/drawing/2014/main" id="{B95909F6-4196-C57C-6195-7A0F4D898139}"/>
                </a:ext>
              </a:extLst>
            </p:cNvPr>
            <p:cNvSpPr/>
            <p:nvPr/>
          </p:nvSpPr>
          <p:spPr>
            <a:xfrm>
              <a:off x="50637" y="50749"/>
              <a:ext cx="148753" cy="147474"/>
            </a:xfrm>
            <a:custGeom>
              <a:avLst/>
              <a:gdLst/>
              <a:ahLst/>
              <a:cxnLst/>
              <a:rect l="l" t="t" r="r" b="b"/>
              <a:pathLst>
                <a:path w="148753" h="147474">
                  <a:moveTo>
                    <a:pt x="148753" y="52121"/>
                  </a:moveTo>
                  <a:cubicBezTo>
                    <a:pt x="129703" y="133401"/>
                    <a:pt x="120813" y="141021"/>
                    <a:pt x="108113" y="144831"/>
                  </a:cubicBezTo>
                  <a:cubicBezTo>
                    <a:pt x="90333" y="149911"/>
                    <a:pt x="53503" y="147371"/>
                    <a:pt x="36993" y="139751"/>
                  </a:cubicBezTo>
                  <a:cubicBezTo>
                    <a:pt x="24293" y="134671"/>
                    <a:pt x="16673" y="124511"/>
                    <a:pt x="11593" y="114351"/>
                  </a:cubicBezTo>
                  <a:cubicBezTo>
                    <a:pt x="5243" y="104191"/>
                    <a:pt x="-1107" y="92761"/>
                    <a:pt x="163" y="80061"/>
                  </a:cubicBezTo>
                  <a:cubicBezTo>
                    <a:pt x="1433" y="61011"/>
                    <a:pt x="16673" y="27991"/>
                    <a:pt x="29373" y="15291"/>
                  </a:cubicBezTo>
                  <a:cubicBezTo>
                    <a:pt x="38263" y="5131"/>
                    <a:pt x="49693" y="1321"/>
                    <a:pt x="62393" y="51"/>
                  </a:cubicBezTo>
                  <a:cubicBezTo>
                    <a:pt x="81443" y="-1219"/>
                    <a:pt x="129703" y="21641"/>
                    <a:pt x="129703" y="21641"/>
                  </a:cubicBezTo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id="24" name="Group 30">
            <a:extLst>
              <a:ext uri="{FF2B5EF4-FFF2-40B4-BE49-F238E27FC236}">
                <a16:creationId xmlns:a16="http://schemas.microsoft.com/office/drawing/2014/main" id="{040B4A30-7456-4B6C-691B-8EC59473DBBA}"/>
              </a:ext>
            </a:extLst>
          </p:cNvPr>
          <p:cNvGrpSpPr/>
          <p:nvPr/>
        </p:nvGrpSpPr>
        <p:grpSpPr>
          <a:xfrm>
            <a:off x="11432206" y="7357877"/>
            <a:ext cx="405765" cy="199072"/>
            <a:chOff x="0" y="0"/>
            <a:chExt cx="541020" cy="265430"/>
          </a:xfrm>
        </p:grpSpPr>
        <p:sp>
          <p:nvSpPr>
            <p:cNvPr id="25" name="Freeform 31">
              <a:extLst>
                <a:ext uri="{FF2B5EF4-FFF2-40B4-BE49-F238E27FC236}">
                  <a16:creationId xmlns:a16="http://schemas.microsoft.com/office/drawing/2014/main" id="{0A3538F3-9A02-1056-39DB-7312A9EEE3EE}"/>
                </a:ext>
              </a:extLst>
            </p:cNvPr>
            <p:cNvSpPr/>
            <p:nvPr/>
          </p:nvSpPr>
          <p:spPr>
            <a:xfrm>
              <a:off x="47449" y="52809"/>
              <a:ext cx="444914" cy="167388"/>
            </a:xfrm>
            <a:custGeom>
              <a:avLst/>
              <a:gdLst/>
              <a:ahLst/>
              <a:cxnLst/>
              <a:rect l="l" t="t" r="r" b="b"/>
              <a:pathLst>
                <a:path w="444914" h="167388">
                  <a:moveTo>
                    <a:pt x="77011" y="531"/>
                  </a:moveTo>
                  <a:cubicBezTo>
                    <a:pt x="388161" y="1801"/>
                    <a:pt x="399591" y="4341"/>
                    <a:pt x="413561" y="14501"/>
                  </a:cubicBezTo>
                  <a:cubicBezTo>
                    <a:pt x="426261" y="24661"/>
                    <a:pt x="437691" y="41171"/>
                    <a:pt x="442771" y="57681"/>
                  </a:cubicBezTo>
                  <a:cubicBezTo>
                    <a:pt x="446581" y="72921"/>
                    <a:pt x="445311" y="94511"/>
                    <a:pt x="438961" y="109751"/>
                  </a:cubicBezTo>
                  <a:cubicBezTo>
                    <a:pt x="433881" y="124991"/>
                    <a:pt x="419911" y="140231"/>
                    <a:pt x="405941" y="149121"/>
                  </a:cubicBezTo>
                  <a:cubicBezTo>
                    <a:pt x="391971" y="158011"/>
                    <a:pt x="371651" y="161821"/>
                    <a:pt x="355141" y="160551"/>
                  </a:cubicBezTo>
                  <a:cubicBezTo>
                    <a:pt x="338631" y="158011"/>
                    <a:pt x="319581" y="151661"/>
                    <a:pt x="308151" y="137691"/>
                  </a:cubicBezTo>
                  <a:cubicBezTo>
                    <a:pt x="294181" y="122451"/>
                    <a:pt x="280211" y="88161"/>
                    <a:pt x="284021" y="66571"/>
                  </a:cubicBezTo>
                  <a:cubicBezTo>
                    <a:pt x="287831" y="43711"/>
                    <a:pt x="309421" y="14501"/>
                    <a:pt x="329741" y="5611"/>
                  </a:cubicBezTo>
                  <a:cubicBezTo>
                    <a:pt x="350061" y="-4549"/>
                    <a:pt x="386891" y="531"/>
                    <a:pt x="405941" y="9421"/>
                  </a:cubicBezTo>
                  <a:cubicBezTo>
                    <a:pt x="421181" y="17041"/>
                    <a:pt x="433881" y="33551"/>
                    <a:pt x="438961" y="48791"/>
                  </a:cubicBezTo>
                  <a:cubicBezTo>
                    <a:pt x="445311" y="64031"/>
                    <a:pt x="446581" y="85621"/>
                    <a:pt x="442771" y="100861"/>
                  </a:cubicBezTo>
                  <a:cubicBezTo>
                    <a:pt x="437691" y="117371"/>
                    <a:pt x="426261" y="133881"/>
                    <a:pt x="413561" y="144041"/>
                  </a:cubicBezTo>
                  <a:cubicBezTo>
                    <a:pt x="399591" y="154201"/>
                    <a:pt x="388161" y="156741"/>
                    <a:pt x="364031" y="160551"/>
                  </a:cubicBezTo>
                  <a:cubicBezTo>
                    <a:pt x="304341" y="169441"/>
                    <a:pt x="93521" y="173251"/>
                    <a:pt x="40181" y="149121"/>
                  </a:cubicBezTo>
                  <a:cubicBezTo>
                    <a:pt x="18591" y="137691"/>
                    <a:pt x="9701" y="123721"/>
                    <a:pt x="3351" y="107211"/>
                  </a:cubicBezTo>
                  <a:cubicBezTo>
                    <a:pt x="-1729" y="90701"/>
                    <a:pt x="-459" y="66571"/>
                    <a:pt x="3351" y="51331"/>
                  </a:cubicBezTo>
                  <a:cubicBezTo>
                    <a:pt x="7161" y="38631"/>
                    <a:pt x="14781" y="28471"/>
                    <a:pt x="24941" y="20851"/>
                  </a:cubicBezTo>
                  <a:cubicBezTo>
                    <a:pt x="37641" y="10691"/>
                    <a:pt x="77011" y="531"/>
                    <a:pt x="77011" y="531"/>
                  </a:cubicBezTo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id="26" name="Group 32">
            <a:extLst>
              <a:ext uri="{FF2B5EF4-FFF2-40B4-BE49-F238E27FC236}">
                <a16:creationId xmlns:a16="http://schemas.microsoft.com/office/drawing/2014/main" id="{A74922DB-2039-74B7-2DB1-E15967079224}"/>
              </a:ext>
            </a:extLst>
          </p:cNvPr>
          <p:cNvGrpSpPr/>
          <p:nvPr/>
        </p:nvGrpSpPr>
        <p:grpSpPr>
          <a:xfrm>
            <a:off x="11448399" y="7352162"/>
            <a:ext cx="300038" cy="194310"/>
            <a:chOff x="0" y="0"/>
            <a:chExt cx="400050" cy="259080"/>
          </a:xfrm>
        </p:grpSpPr>
        <p:sp>
          <p:nvSpPr>
            <p:cNvPr id="27" name="Freeform 33">
              <a:extLst>
                <a:ext uri="{FF2B5EF4-FFF2-40B4-BE49-F238E27FC236}">
                  <a16:creationId xmlns:a16="http://schemas.microsoft.com/office/drawing/2014/main" id="{9C3D4CA7-3104-9E2D-01BB-05F7DE9025CF}"/>
                </a:ext>
              </a:extLst>
            </p:cNvPr>
            <p:cNvSpPr/>
            <p:nvPr/>
          </p:nvSpPr>
          <p:spPr>
            <a:xfrm>
              <a:off x="50342" y="50712"/>
              <a:ext cx="299141" cy="161232"/>
            </a:xfrm>
            <a:custGeom>
              <a:avLst/>
              <a:gdLst/>
              <a:ahLst/>
              <a:cxnLst/>
              <a:rect l="l" t="t" r="r" b="b"/>
              <a:pathLst>
                <a:path w="299141" h="161232">
                  <a:moveTo>
                    <a:pt x="77928" y="1358"/>
                  </a:moveTo>
                  <a:cubicBezTo>
                    <a:pt x="246838" y="6438"/>
                    <a:pt x="272238" y="19138"/>
                    <a:pt x="284938" y="34378"/>
                  </a:cubicBezTo>
                  <a:cubicBezTo>
                    <a:pt x="296368" y="48348"/>
                    <a:pt x="300178" y="67398"/>
                    <a:pt x="298908" y="82638"/>
                  </a:cubicBezTo>
                  <a:cubicBezTo>
                    <a:pt x="297638" y="99148"/>
                    <a:pt x="292558" y="118198"/>
                    <a:pt x="279858" y="129628"/>
                  </a:cubicBezTo>
                  <a:cubicBezTo>
                    <a:pt x="265888" y="143598"/>
                    <a:pt x="232868" y="158838"/>
                    <a:pt x="211278" y="157568"/>
                  </a:cubicBezTo>
                  <a:cubicBezTo>
                    <a:pt x="189688" y="155028"/>
                    <a:pt x="160478" y="134708"/>
                    <a:pt x="150318" y="115658"/>
                  </a:cubicBezTo>
                  <a:cubicBezTo>
                    <a:pt x="140158" y="96608"/>
                    <a:pt x="140158" y="61048"/>
                    <a:pt x="150318" y="41998"/>
                  </a:cubicBezTo>
                  <a:cubicBezTo>
                    <a:pt x="160478" y="22948"/>
                    <a:pt x="189688" y="2628"/>
                    <a:pt x="211278" y="88"/>
                  </a:cubicBezTo>
                  <a:cubicBezTo>
                    <a:pt x="232868" y="-1182"/>
                    <a:pt x="265888" y="11518"/>
                    <a:pt x="279858" y="28028"/>
                  </a:cubicBezTo>
                  <a:cubicBezTo>
                    <a:pt x="293828" y="44538"/>
                    <a:pt x="300178" y="80098"/>
                    <a:pt x="296368" y="100418"/>
                  </a:cubicBezTo>
                  <a:cubicBezTo>
                    <a:pt x="292558" y="116928"/>
                    <a:pt x="279858" y="132168"/>
                    <a:pt x="267158" y="141058"/>
                  </a:cubicBezTo>
                  <a:cubicBezTo>
                    <a:pt x="255728" y="151218"/>
                    <a:pt x="240488" y="153758"/>
                    <a:pt x="220168" y="157568"/>
                  </a:cubicBezTo>
                  <a:cubicBezTo>
                    <a:pt x="185878" y="162648"/>
                    <a:pt x="113488" y="162648"/>
                    <a:pt x="77928" y="156298"/>
                  </a:cubicBezTo>
                  <a:cubicBezTo>
                    <a:pt x="56338" y="152488"/>
                    <a:pt x="39828" y="148678"/>
                    <a:pt x="27128" y="137248"/>
                  </a:cubicBezTo>
                  <a:cubicBezTo>
                    <a:pt x="13158" y="125818"/>
                    <a:pt x="4268" y="104228"/>
                    <a:pt x="458" y="87718"/>
                  </a:cubicBezTo>
                  <a:cubicBezTo>
                    <a:pt x="-812" y="75018"/>
                    <a:pt x="458" y="63588"/>
                    <a:pt x="5538" y="50888"/>
                  </a:cubicBezTo>
                  <a:cubicBezTo>
                    <a:pt x="11888" y="36918"/>
                    <a:pt x="28398" y="17868"/>
                    <a:pt x="42368" y="10248"/>
                  </a:cubicBezTo>
                  <a:cubicBezTo>
                    <a:pt x="52528" y="3898"/>
                    <a:pt x="77928" y="1358"/>
                    <a:pt x="77928" y="1358"/>
                  </a:cubicBezTo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id="28" name="Group 34">
            <a:extLst>
              <a:ext uri="{FF2B5EF4-FFF2-40B4-BE49-F238E27FC236}">
                <a16:creationId xmlns:a16="http://schemas.microsoft.com/office/drawing/2014/main" id="{0DE8746E-08AA-FCF9-09C0-07D00E986EA2}"/>
              </a:ext>
            </a:extLst>
          </p:cNvPr>
          <p:cNvGrpSpPr/>
          <p:nvPr/>
        </p:nvGrpSpPr>
        <p:grpSpPr>
          <a:xfrm>
            <a:off x="11558888" y="7354067"/>
            <a:ext cx="192405" cy="191452"/>
            <a:chOff x="0" y="0"/>
            <a:chExt cx="256540" cy="255270"/>
          </a:xfrm>
        </p:grpSpPr>
        <p:sp>
          <p:nvSpPr>
            <p:cNvPr id="29" name="Freeform 35">
              <a:extLst>
                <a:ext uri="{FF2B5EF4-FFF2-40B4-BE49-F238E27FC236}">
                  <a16:creationId xmlns:a16="http://schemas.microsoft.com/office/drawing/2014/main" id="{370A6328-52CF-17D8-5E35-D714670B5273}"/>
                </a:ext>
              </a:extLst>
            </p:cNvPr>
            <p:cNvSpPr/>
            <p:nvPr/>
          </p:nvSpPr>
          <p:spPr>
            <a:xfrm>
              <a:off x="49884" y="50800"/>
              <a:ext cx="155233" cy="152538"/>
            </a:xfrm>
            <a:custGeom>
              <a:avLst/>
              <a:gdLst/>
              <a:ahLst/>
              <a:cxnLst/>
              <a:rect l="l" t="t" r="r" b="b"/>
              <a:pathLst>
                <a:path w="155233" h="152538">
                  <a:moveTo>
                    <a:pt x="78386" y="0"/>
                  </a:moveTo>
                  <a:cubicBezTo>
                    <a:pt x="153316" y="50800"/>
                    <a:pt x="157126" y="85090"/>
                    <a:pt x="149506" y="104140"/>
                  </a:cubicBezTo>
                  <a:cubicBezTo>
                    <a:pt x="141886" y="124460"/>
                    <a:pt x="115216" y="146050"/>
                    <a:pt x="94896" y="151130"/>
                  </a:cubicBezTo>
                  <a:cubicBezTo>
                    <a:pt x="74576" y="154940"/>
                    <a:pt x="41556" y="146050"/>
                    <a:pt x="26316" y="132080"/>
                  </a:cubicBezTo>
                  <a:cubicBezTo>
                    <a:pt x="11076" y="116840"/>
                    <a:pt x="-354" y="85090"/>
                    <a:pt x="3456" y="63500"/>
                  </a:cubicBezTo>
                  <a:cubicBezTo>
                    <a:pt x="5996" y="43180"/>
                    <a:pt x="27586" y="15240"/>
                    <a:pt x="46636" y="6350"/>
                  </a:cubicBezTo>
                  <a:cubicBezTo>
                    <a:pt x="65686" y="-2540"/>
                    <a:pt x="99976" y="0"/>
                    <a:pt x="117756" y="11430"/>
                  </a:cubicBezTo>
                  <a:cubicBezTo>
                    <a:pt x="135536" y="21590"/>
                    <a:pt x="152046" y="52070"/>
                    <a:pt x="154586" y="72390"/>
                  </a:cubicBezTo>
                  <a:cubicBezTo>
                    <a:pt x="157126" y="88900"/>
                    <a:pt x="152046" y="106680"/>
                    <a:pt x="141886" y="119380"/>
                  </a:cubicBezTo>
                  <a:cubicBezTo>
                    <a:pt x="129186" y="134620"/>
                    <a:pt x="98706" y="151130"/>
                    <a:pt x="78386" y="152400"/>
                  </a:cubicBezTo>
                  <a:cubicBezTo>
                    <a:pt x="60606" y="153670"/>
                    <a:pt x="40286" y="146050"/>
                    <a:pt x="27586" y="134620"/>
                  </a:cubicBezTo>
                  <a:cubicBezTo>
                    <a:pt x="13616" y="124460"/>
                    <a:pt x="3456" y="104140"/>
                    <a:pt x="916" y="87630"/>
                  </a:cubicBezTo>
                  <a:cubicBezTo>
                    <a:pt x="-1624" y="71120"/>
                    <a:pt x="916" y="49530"/>
                    <a:pt x="11076" y="35560"/>
                  </a:cubicBezTo>
                  <a:cubicBezTo>
                    <a:pt x="23776" y="19050"/>
                    <a:pt x="73306" y="0"/>
                    <a:pt x="73306" y="0"/>
                  </a:cubicBezTo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id="30" name="Group 36">
            <a:extLst>
              <a:ext uri="{FF2B5EF4-FFF2-40B4-BE49-F238E27FC236}">
                <a16:creationId xmlns:a16="http://schemas.microsoft.com/office/drawing/2014/main" id="{104BA42C-A064-1457-B6AE-A59ED5C91E02}"/>
              </a:ext>
            </a:extLst>
          </p:cNvPr>
          <p:cNvGrpSpPr/>
          <p:nvPr/>
        </p:nvGrpSpPr>
        <p:grpSpPr>
          <a:xfrm>
            <a:off x="11470306" y="7347399"/>
            <a:ext cx="188595" cy="184785"/>
            <a:chOff x="0" y="0"/>
            <a:chExt cx="251460" cy="246380"/>
          </a:xfrm>
        </p:grpSpPr>
        <p:sp>
          <p:nvSpPr>
            <p:cNvPr id="31" name="Freeform 37">
              <a:extLst>
                <a:ext uri="{FF2B5EF4-FFF2-40B4-BE49-F238E27FC236}">
                  <a16:creationId xmlns:a16="http://schemas.microsoft.com/office/drawing/2014/main" id="{8EF4C6AB-911F-AC8D-7930-46542A874DAB}"/>
                </a:ext>
              </a:extLst>
            </p:cNvPr>
            <p:cNvSpPr/>
            <p:nvPr/>
          </p:nvSpPr>
          <p:spPr>
            <a:xfrm>
              <a:off x="50637" y="50749"/>
              <a:ext cx="148753" cy="147474"/>
            </a:xfrm>
            <a:custGeom>
              <a:avLst/>
              <a:gdLst/>
              <a:ahLst/>
              <a:cxnLst/>
              <a:rect l="l" t="t" r="r" b="b"/>
              <a:pathLst>
                <a:path w="148753" h="147474">
                  <a:moveTo>
                    <a:pt x="148753" y="52121"/>
                  </a:moveTo>
                  <a:cubicBezTo>
                    <a:pt x="129703" y="133401"/>
                    <a:pt x="120813" y="141021"/>
                    <a:pt x="108113" y="144831"/>
                  </a:cubicBezTo>
                  <a:cubicBezTo>
                    <a:pt x="90333" y="149911"/>
                    <a:pt x="53503" y="147371"/>
                    <a:pt x="36993" y="139751"/>
                  </a:cubicBezTo>
                  <a:cubicBezTo>
                    <a:pt x="24293" y="134671"/>
                    <a:pt x="16673" y="124511"/>
                    <a:pt x="11593" y="114351"/>
                  </a:cubicBezTo>
                  <a:cubicBezTo>
                    <a:pt x="5243" y="104191"/>
                    <a:pt x="-1107" y="92761"/>
                    <a:pt x="163" y="80061"/>
                  </a:cubicBezTo>
                  <a:cubicBezTo>
                    <a:pt x="1433" y="61011"/>
                    <a:pt x="16673" y="27991"/>
                    <a:pt x="29373" y="15291"/>
                  </a:cubicBezTo>
                  <a:cubicBezTo>
                    <a:pt x="38263" y="5131"/>
                    <a:pt x="49693" y="1321"/>
                    <a:pt x="62393" y="51"/>
                  </a:cubicBezTo>
                  <a:cubicBezTo>
                    <a:pt x="81443" y="-1219"/>
                    <a:pt x="129703" y="21641"/>
                    <a:pt x="129703" y="21641"/>
                  </a:cubicBezTo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id="32" name="Group 38">
            <a:extLst>
              <a:ext uri="{FF2B5EF4-FFF2-40B4-BE49-F238E27FC236}">
                <a16:creationId xmlns:a16="http://schemas.microsoft.com/office/drawing/2014/main" id="{1BC843F5-217E-3066-4F5C-33015851331E}"/>
              </a:ext>
            </a:extLst>
          </p:cNvPr>
          <p:cNvGrpSpPr/>
          <p:nvPr/>
        </p:nvGrpSpPr>
        <p:grpSpPr>
          <a:xfrm>
            <a:off x="11487451" y="7349305"/>
            <a:ext cx="188595" cy="184785"/>
            <a:chOff x="0" y="0"/>
            <a:chExt cx="251460" cy="246380"/>
          </a:xfrm>
        </p:grpSpPr>
        <p:sp>
          <p:nvSpPr>
            <p:cNvPr id="33" name="Freeform 39">
              <a:extLst>
                <a:ext uri="{FF2B5EF4-FFF2-40B4-BE49-F238E27FC236}">
                  <a16:creationId xmlns:a16="http://schemas.microsoft.com/office/drawing/2014/main" id="{0173BEC6-E40A-7A1A-9D48-4E7BE826CB7D}"/>
                </a:ext>
              </a:extLst>
            </p:cNvPr>
            <p:cNvSpPr/>
            <p:nvPr/>
          </p:nvSpPr>
          <p:spPr>
            <a:xfrm>
              <a:off x="50637" y="50749"/>
              <a:ext cx="148753" cy="147474"/>
            </a:xfrm>
            <a:custGeom>
              <a:avLst/>
              <a:gdLst/>
              <a:ahLst/>
              <a:cxnLst/>
              <a:rect l="l" t="t" r="r" b="b"/>
              <a:pathLst>
                <a:path w="148753" h="147474">
                  <a:moveTo>
                    <a:pt x="148753" y="52121"/>
                  </a:moveTo>
                  <a:cubicBezTo>
                    <a:pt x="129703" y="133401"/>
                    <a:pt x="120813" y="141021"/>
                    <a:pt x="108113" y="144831"/>
                  </a:cubicBezTo>
                  <a:cubicBezTo>
                    <a:pt x="90333" y="149911"/>
                    <a:pt x="53503" y="147371"/>
                    <a:pt x="36993" y="139751"/>
                  </a:cubicBezTo>
                  <a:cubicBezTo>
                    <a:pt x="24293" y="134671"/>
                    <a:pt x="16673" y="124511"/>
                    <a:pt x="11593" y="114351"/>
                  </a:cubicBezTo>
                  <a:cubicBezTo>
                    <a:pt x="5243" y="104191"/>
                    <a:pt x="-1107" y="92761"/>
                    <a:pt x="163" y="80061"/>
                  </a:cubicBezTo>
                  <a:cubicBezTo>
                    <a:pt x="1433" y="61011"/>
                    <a:pt x="16673" y="27991"/>
                    <a:pt x="29373" y="15291"/>
                  </a:cubicBezTo>
                  <a:cubicBezTo>
                    <a:pt x="38263" y="5131"/>
                    <a:pt x="49693" y="1321"/>
                    <a:pt x="62393" y="51"/>
                  </a:cubicBezTo>
                  <a:cubicBezTo>
                    <a:pt x="81443" y="-1219"/>
                    <a:pt x="129703" y="21641"/>
                    <a:pt x="129703" y="21641"/>
                  </a:cubicBezTo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id="34" name="Group 40">
            <a:extLst>
              <a:ext uri="{FF2B5EF4-FFF2-40B4-BE49-F238E27FC236}">
                <a16:creationId xmlns:a16="http://schemas.microsoft.com/office/drawing/2014/main" id="{D6F66985-78A5-07DF-791E-19A46E6FFF9C}"/>
              </a:ext>
            </a:extLst>
          </p:cNvPr>
          <p:cNvGrpSpPr/>
          <p:nvPr/>
        </p:nvGrpSpPr>
        <p:grpSpPr>
          <a:xfrm>
            <a:off x="11689381" y="7347399"/>
            <a:ext cx="188595" cy="184785"/>
            <a:chOff x="0" y="0"/>
            <a:chExt cx="251460" cy="246380"/>
          </a:xfrm>
        </p:grpSpPr>
        <p:sp>
          <p:nvSpPr>
            <p:cNvPr id="35" name="Freeform 41">
              <a:extLst>
                <a:ext uri="{FF2B5EF4-FFF2-40B4-BE49-F238E27FC236}">
                  <a16:creationId xmlns:a16="http://schemas.microsoft.com/office/drawing/2014/main" id="{4C8B0DAE-B67E-D8E5-48B2-D8735CD3A734}"/>
                </a:ext>
              </a:extLst>
            </p:cNvPr>
            <p:cNvSpPr/>
            <p:nvPr/>
          </p:nvSpPr>
          <p:spPr>
            <a:xfrm>
              <a:off x="50637" y="50749"/>
              <a:ext cx="148753" cy="147474"/>
            </a:xfrm>
            <a:custGeom>
              <a:avLst/>
              <a:gdLst/>
              <a:ahLst/>
              <a:cxnLst/>
              <a:rect l="l" t="t" r="r" b="b"/>
              <a:pathLst>
                <a:path w="148753" h="147474">
                  <a:moveTo>
                    <a:pt x="148753" y="52121"/>
                  </a:moveTo>
                  <a:cubicBezTo>
                    <a:pt x="129703" y="133401"/>
                    <a:pt x="120813" y="141021"/>
                    <a:pt x="108113" y="144831"/>
                  </a:cubicBezTo>
                  <a:cubicBezTo>
                    <a:pt x="90333" y="149911"/>
                    <a:pt x="53503" y="147371"/>
                    <a:pt x="36993" y="139751"/>
                  </a:cubicBezTo>
                  <a:cubicBezTo>
                    <a:pt x="24293" y="134671"/>
                    <a:pt x="16673" y="124511"/>
                    <a:pt x="11593" y="114351"/>
                  </a:cubicBezTo>
                  <a:cubicBezTo>
                    <a:pt x="5243" y="104191"/>
                    <a:pt x="-1107" y="92761"/>
                    <a:pt x="163" y="80061"/>
                  </a:cubicBezTo>
                  <a:cubicBezTo>
                    <a:pt x="1433" y="61011"/>
                    <a:pt x="16673" y="27991"/>
                    <a:pt x="29373" y="15291"/>
                  </a:cubicBezTo>
                  <a:cubicBezTo>
                    <a:pt x="38263" y="5131"/>
                    <a:pt x="49693" y="1321"/>
                    <a:pt x="62393" y="51"/>
                  </a:cubicBezTo>
                  <a:cubicBezTo>
                    <a:pt x="81443" y="-1219"/>
                    <a:pt x="129703" y="21641"/>
                    <a:pt x="129703" y="21641"/>
                  </a:cubicBezTo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id="36" name="Group 42">
            <a:extLst>
              <a:ext uri="{FF2B5EF4-FFF2-40B4-BE49-F238E27FC236}">
                <a16:creationId xmlns:a16="http://schemas.microsoft.com/office/drawing/2014/main" id="{081B80DC-603B-0869-8437-5AD84F318A1A}"/>
              </a:ext>
            </a:extLst>
          </p:cNvPr>
          <p:cNvGrpSpPr/>
          <p:nvPr/>
        </p:nvGrpSpPr>
        <p:grpSpPr>
          <a:xfrm>
            <a:off x="11689381" y="7179759"/>
            <a:ext cx="188595" cy="184785"/>
            <a:chOff x="0" y="0"/>
            <a:chExt cx="251460" cy="246380"/>
          </a:xfrm>
        </p:grpSpPr>
        <p:sp>
          <p:nvSpPr>
            <p:cNvPr id="37" name="Freeform 43">
              <a:extLst>
                <a:ext uri="{FF2B5EF4-FFF2-40B4-BE49-F238E27FC236}">
                  <a16:creationId xmlns:a16="http://schemas.microsoft.com/office/drawing/2014/main" id="{3F04F8BC-C68B-C3DB-7C56-D3664C690226}"/>
                </a:ext>
              </a:extLst>
            </p:cNvPr>
            <p:cNvSpPr/>
            <p:nvPr/>
          </p:nvSpPr>
          <p:spPr>
            <a:xfrm>
              <a:off x="50637" y="50749"/>
              <a:ext cx="148753" cy="147474"/>
            </a:xfrm>
            <a:custGeom>
              <a:avLst/>
              <a:gdLst/>
              <a:ahLst/>
              <a:cxnLst/>
              <a:rect l="l" t="t" r="r" b="b"/>
              <a:pathLst>
                <a:path w="148753" h="147474">
                  <a:moveTo>
                    <a:pt x="148753" y="52121"/>
                  </a:moveTo>
                  <a:cubicBezTo>
                    <a:pt x="129703" y="133401"/>
                    <a:pt x="120813" y="141021"/>
                    <a:pt x="108113" y="144831"/>
                  </a:cubicBezTo>
                  <a:cubicBezTo>
                    <a:pt x="90333" y="149911"/>
                    <a:pt x="53503" y="147371"/>
                    <a:pt x="36993" y="139751"/>
                  </a:cubicBezTo>
                  <a:cubicBezTo>
                    <a:pt x="24293" y="134671"/>
                    <a:pt x="16673" y="124511"/>
                    <a:pt x="11593" y="114351"/>
                  </a:cubicBezTo>
                  <a:cubicBezTo>
                    <a:pt x="5243" y="104191"/>
                    <a:pt x="-1107" y="92761"/>
                    <a:pt x="163" y="80061"/>
                  </a:cubicBezTo>
                  <a:cubicBezTo>
                    <a:pt x="1433" y="61011"/>
                    <a:pt x="16673" y="27991"/>
                    <a:pt x="29373" y="15291"/>
                  </a:cubicBezTo>
                  <a:cubicBezTo>
                    <a:pt x="38263" y="5131"/>
                    <a:pt x="49693" y="1321"/>
                    <a:pt x="62393" y="51"/>
                  </a:cubicBezTo>
                  <a:cubicBezTo>
                    <a:pt x="81443" y="-1219"/>
                    <a:pt x="129703" y="21641"/>
                    <a:pt x="129703" y="21641"/>
                  </a:cubicBezTo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id="38" name="Group 44">
            <a:extLst>
              <a:ext uri="{FF2B5EF4-FFF2-40B4-BE49-F238E27FC236}">
                <a16:creationId xmlns:a16="http://schemas.microsoft.com/office/drawing/2014/main" id="{426704C4-8DF2-EA3B-7146-72739FD5F3E0}"/>
              </a:ext>
            </a:extLst>
          </p:cNvPr>
          <p:cNvGrpSpPr/>
          <p:nvPr/>
        </p:nvGrpSpPr>
        <p:grpSpPr>
          <a:xfrm>
            <a:off x="11685571" y="7175949"/>
            <a:ext cx="188595" cy="184785"/>
            <a:chOff x="0" y="0"/>
            <a:chExt cx="251460" cy="246380"/>
          </a:xfrm>
        </p:grpSpPr>
        <p:sp>
          <p:nvSpPr>
            <p:cNvPr id="39" name="Freeform 45">
              <a:extLst>
                <a:ext uri="{FF2B5EF4-FFF2-40B4-BE49-F238E27FC236}">
                  <a16:creationId xmlns:a16="http://schemas.microsoft.com/office/drawing/2014/main" id="{E1B4D54B-74EB-B500-7638-CDDCF509A93F}"/>
                </a:ext>
              </a:extLst>
            </p:cNvPr>
            <p:cNvSpPr/>
            <p:nvPr/>
          </p:nvSpPr>
          <p:spPr>
            <a:xfrm>
              <a:off x="50637" y="50749"/>
              <a:ext cx="148753" cy="147474"/>
            </a:xfrm>
            <a:custGeom>
              <a:avLst/>
              <a:gdLst/>
              <a:ahLst/>
              <a:cxnLst/>
              <a:rect l="l" t="t" r="r" b="b"/>
              <a:pathLst>
                <a:path w="148753" h="147474">
                  <a:moveTo>
                    <a:pt x="148753" y="52121"/>
                  </a:moveTo>
                  <a:cubicBezTo>
                    <a:pt x="129703" y="133401"/>
                    <a:pt x="120813" y="141021"/>
                    <a:pt x="108113" y="144831"/>
                  </a:cubicBezTo>
                  <a:cubicBezTo>
                    <a:pt x="90333" y="149911"/>
                    <a:pt x="53503" y="147371"/>
                    <a:pt x="36993" y="139751"/>
                  </a:cubicBezTo>
                  <a:cubicBezTo>
                    <a:pt x="24293" y="134671"/>
                    <a:pt x="16673" y="124511"/>
                    <a:pt x="11593" y="114351"/>
                  </a:cubicBezTo>
                  <a:cubicBezTo>
                    <a:pt x="5243" y="104191"/>
                    <a:pt x="-1107" y="92761"/>
                    <a:pt x="163" y="80061"/>
                  </a:cubicBezTo>
                  <a:cubicBezTo>
                    <a:pt x="1433" y="61011"/>
                    <a:pt x="16673" y="27991"/>
                    <a:pt x="29373" y="15291"/>
                  </a:cubicBezTo>
                  <a:cubicBezTo>
                    <a:pt x="38263" y="5131"/>
                    <a:pt x="49693" y="1321"/>
                    <a:pt x="62393" y="51"/>
                  </a:cubicBezTo>
                  <a:cubicBezTo>
                    <a:pt x="81443" y="-1219"/>
                    <a:pt x="129703" y="21641"/>
                    <a:pt x="129703" y="21641"/>
                  </a:cubicBezTo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id="40" name="Group 46">
            <a:extLst>
              <a:ext uri="{FF2B5EF4-FFF2-40B4-BE49-F238E27FC236}">
                <a16:creationId xmlns:a16="http://schemas.microsoft.com/office/drawing/2014/main" id="{4E4AE48E-AC9C-ED7F-8C6E-4F310EE60937}"/>
              </a:ext>
            </a:extLst>
          </p:cNvPr>
          <p:cNvGrpSpPr/>
          <p:nvPr/>
        </p:nvGrpSpPr>
        <p:grpSpPr>
          <a:xfrm>
            <a:off x="11535076" y="7175949"/>
            <a:ext cx="188595" cy="184785"/>
            <a:chOff x="0" y="0"/>
            <a:chExt cx="251460" cy="246380"/>
          </a:xfrm>
        </p:grpSpPr>
        <p:sp>
          <p:nvSpPr>
            <p:cNvPr id="41" name="Freeform 47">
              <a:extLst>
                <a:ext uri="{FF2B5EF4-FFF2-40B4-BE49-F238E27FC236}">
                  <a16:creationId xmlns:a16="http://schemas.microsoft.com/office/drawing/2014/main" id="{F0E696F9-77D8-4E96-2826-A289BD4E7354}"/>
                </a:ext>
              </a:extLst>
            </p:cNvPr>
            <p:cNvSpPr/>
            <p:nvPr/>
          </p:nvSpPr>
          <p:spPr>
            <a:xfrm>
              <a:off x="50637" y="50749"/>
              <a:ext cx="148753" cy="147474"/>
            </a:xfrm>
            <a:custGeom>
              <a:avLst/>
              <a:gdLst/>
              <a:ahLst/>
              <a:cxnLst/>
              <a:rect l="l" t="t" r="r" b="b"/>
              <a:pathLst>
                <a:path w="148753" h="147474">
                  <a:moveTo>
                    <a:pt x="148753" y="52121"/>
                  </a:moveTo>
                  <a:cubicBezTo>
                    <a:pt x="129703" y="133401"/>
                    <a:pt x="120813" y="141021"/>
                    <a:pt x="108113" y="144831"/>
                  </a:cubicBezTo>
                  <a:cubicBezTo>
                    <a:pt x="90333" y="149911"/>
                    <a:pt x="53503" y="147371"/>
                    <a:pt x="36993" y="139751"/>
                  </a:cubicBezTo>
                  <a:cubicBezTo>
                    <a:pt x="24293" y="134671"/>
                    <a:pt x="16673" y="124511"/>
                    <a:pt x="11593" y="114351"/>
                  </a:cubicBezTo>
                  <a:cubicBezTo>
                    <a:pt x="5243" y="104191"/>
                    <a:pt x="-1107" y="92761"/>
                    <a:pt x="163" y="80061"/>
                  </a:cubicBezTo>
                  <a:cubicBezTo>
                    <a:pt x="1433" y="61011"/>
                    <a:pt x="16673" y="27991"/>
                    <a:pt x="29373" y="15291"/>
                  </a:cubicBezTo>
                  <a:cubicBezTo>
                    <a:pt x="38263" y="5131"/>
                    <a:pt x="49693" y="1321"/>
                    <a:pt x="62393" y="51"/>
                  </a:cubicBezTo>
                  <a:cubicBezTo>
                    <a:pt x="81443" y="-1219"/>
                    <a:pt x="129703" y="21641"/>
                    <a:pt x="129703" y="21641"/>
                  </a:cubicBezTo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id="42" name="Group 48">
            <a:extLst>
              <a:ext uri="{FF2B5EF4-FFF2-40B4-BE49-F238E27FC236}">
                <a16:creationId xmlns:a16="http://schemas.microsoft.com/office/drawing/2014/main" id="{24AAFFED-E367-AD64-D769-8B0256226FDC}"/>
              </a:ext>
            </a:extLst>
          </p:cNvPr>
          <p:cNvGrpSpPr/>
          <p:nvPr/>
        </p:nvGrpSpPr>
        <p:grpSpPr>
          <a:xfrm>
            <a:off x="9578641" y="9951534"/>
            <a:ext cx="1218248" cy="330518"/>
            <a:chOff x="0" y="0"/>
            <a:chExt cx="1624330" cy="440690"/>
          </a:xfrm>
        </p:grpSpPr>
        <p:sp>
          <p:nvSpPr>
            <p:cNvPr id="43" name="Freeform 49">
              <a:extLst>
                <a:ext uri="{FF2B5EF4-FFF2-40B4-BE49-F238E27FC236}">
                  <a16:creationId xmlns:a16="http://schemas.microsoft.com/office/drawing/2014/main" id="{7656F71B-AB53-39D6-96DF-483ABECCD543}"/>
                </a:ext>
              </a:extLst>
            </p:cNvPr>
            <p:cNvSpPr/>
            <p:nvPr/>
          </p:nvSpPr>
          <p:spPr>
            <a:xfrm>
              <a:off x="50562" y="48959"/>
              <a:ext cx="1521936" cy="355566"/>
            </a:xfrm>
            <a:custGeom>
              <a:avLst/>
              <a:gdLst/>
              <a:ahLst/>
              <a:cxnLst/>
              <a:rect l="l" t="t" r="r" b="b"/>
              <a:pathLst>
                <a:path w="1521936" h="355566">
                  <a:moveTo>
                    <a:pt x="515858" y="164401"/>
                  </a:moveTo>
                  <a:cubicBezTo>
                    <a:pt x="607298" y="156781"/>
                    <a:pt x="632698" y="177101"/>
                    <a:pt x="641588" y="196151"/>
                  </a:cubicBezTo>
                  <a:cubicBezTo>
                    <a:pt x="649208" y="215201"/>
                    <a:pt x="645398" y="248221"/>
                    <a:pt x="636508" y="266001"/>
                  </a:cubicBezTo>
                  <a:cubicBezTo>
                    <a:pt x="627618" y="281241"/>
                    <a:pt x="613648" y="290131"/>
                    <a:pt x="593328" y="299021"/>
                  </a:cubicBezTo>
                  <a:cubicBezTo>
                    <a:pt x="556498" y="315531"/>
                    <a:pt x="490458" y="324421"/>
                    <a:pt x="423148" y="332041"/>
                  </a:cubicBezTo>
                  <a:cubicBezTo>
                    <a:pt x="325358" y="342201"/>
                    <a:pt x="131048" y="373951"/>
                    <a:pt x="65008" y="340931"/>
                  </a:cubicBezTo>
                  <a:cubicBezTo>
                    <a:pt x="28178" y="321881"/>
                    <a:pt x="-1032" y="278701"/>
                    <a:pt x="2778" y="250761"/>
                  </a:cubicBezTo>
                  <a:cubicBezTo>
                    <a:pt x="6588" y="220281"/>
                    <a:pt x="62468" y="189801"/>
                    <a:pt x="104378" y="169481"/>
                  </a:cubicBezTo>
                  <a:cubicBezTo>
                    <a:pt x="153908" y="144081"/>
                    <a:pt x="230108" y="131381"/>
                    <a:pt x="287258" y="119951"/>
                  </a:cubicBezTo>
                  <a:cubicBezTo>
                    <a:pt x="339328" y="109791"/>
                    <a:pt x="399018" y="92011"/>
                    <a:pt x="435848" y="99631"/>
                  </a:cubicBezTo>
                  <a:cubicBezTo>
                    <a:pt x="461248" y="105981"/>
                    <a:pt x="484108" y="119951"/>
                    <a:pt x="492998" y="137731"/>
                  </a:cubicBezTo>
                  <a:cubicBezTo>
                    <a:pt x="503158" y="155511"/>
                    <a:pt x="504428" y="188531"/>
                    <a:pt x="495538" y="207581"/>
                  </a:cubicBezTo>
                  <a:cubicBezTo>
                    <a:pt x="486648" y="225361"/>
                    <a:pt x="466328" y="239331"/>
                    <a:pt x="439658" y="246951"/>
                  </a:cubicBezTo>
                  <a:cubicBezTo>
                    <a:pt x="383778" y="263461"/>
                    <a:pt x="205978" y="249491"/>
                    <a:pt x="164068" y="231711"/>
                  </a:cubicBezTo>
                  <a:cubicBezTo>
                    <a:pt x="148828" y="225361"/>
                    <a:pt x="143748" y="217741"/>
                    <a:pt x="137398" y="206311"/>
                  </a:cubicBezTo>
                  <a:cubicBezTo>
                    <a:pt x="128508" y="193611"/>
                    <a:pt x="122158" y="170751"/>
                    <a:pt x="124698" y="154241"/>
                  </a:cubicBezTo>
                  <a:cubicBezTo>
                    <a:pt x="127238" y="136461"/>
                    <a:pt x="138668" y="117411"/>
                    <a:pt x="151368" y="105981"/>
                  </a:cubicBezTo>
                  <a:cubicBezTo>
                    <a:pt x="164068" y="95821"/>
                    <a:pt x="172958" y="93281"/>
                    <a:pt x="202168" y="88201"/>
                  </a:cubicBezTo>
                  <a:cubicBezTo>
                    <a:pt x="341868" y="64071"/>
                    <a:pt x="1327388" y="65341"/>
                    <a:pt x="1456928" y="88201"/>
                  </a:cubicBezTo>
                  <a:cubicBezTo>
                    <a:pt x="1482328" y="93281"/>
                    <a:pt x="1489948" y="95821"/>
                    <a:pt x="1500108" y="104711"/>
                  </a:cubicBezTo>
                  <a:cubicBezTo>
                    <a:pt x="1508998" y="111061"/>
                    <a:pt x="1514078" y="118681"/>
                    <a:pt x="1517888" y="128841"/>
                  </a:cubicBezTo>
                  <a:cubicBezTo>
                    <a:pt x="1521698" y="141541"/>
                    <a:pt x="1522968" y="161861"/>
                    <a:pt x="1517888" y="174561"/>
                  </a:cubicBezTo>
                  <a:cubicBezTo>
                    <a:pt x="1512808" y="188531"/>
                    <a:pt x="1503918" y="199961"/>
                    <a:pt x="1487408" y="208851"/>
                  </a:cubicBezTo>
                  <a:cubicBezTo>
                    <a:pt x="1458198" y="226631"/>
                    <a:pt x="1403588" y="227901"/>
                    <a:pt x="1335008" y="238061"/>
                  </a:cubicBezTo>
                  <a:cubicBezTo>
                    <a:pt x="1205468" y="254571"/>
                    <a:pt x="962898" y="273621"/>
                    <a:pt x="759698" y="286321"/>
                  </a:cubicBezTo>
                  <a:cubicBezTo>
                    <a:pt x="536178" y="300291"/>
                    <a:pt x="136128" y="339661"/>
                    <a:pt x="48498" y="315531"/>
                  </a:cubicBezTo>
                  <a:cubicBezTo>
                    <a:pt x="26908" y="310451"/>
                    <a:pt x="19288" y="301561"/>
                    <a:pt x="11668" y="291401"/>
                  </a:cubicBezTo>
                  <a:cubicBezTo>
                    <a:pt x="5318" y="283781"/>
                    <a:pt x="1508" y="273621"/>
                    <a:pt x="238" y="263461"/>
                  </a:cubicBezTo>
                  <a:cubicBezTo>
                    <a:pt x="-1032" y="250761"/>
                    <a:pt x="4048" y="230441"/>
                    <a:pt x="10398" y="220281"/>
                  </a:cubicBezTo>
                  <a:cubicBezTo>
                    <a:pt x="15478" y="210121"/>
                    <a:pt x="19288" y="206311"/>
                    <a:pt x="31988" y="198691"/>
                  </a:cubicBezTo>
                  <a:cubicBezTo>
                    <a:pt x="68818" y="180911"/>
                    <a:pt x="174228" y="170751"/>
                    <a:pt x="282178" y="151701"/>
                  </a:cubicBezTo>
                  <a:cubicBezTo>
                    <a:pt x="480298" y="118681"/>
                    <a:pt x="1030208" y="10731"/>
                    <a:pt x="1129268" y="25971"/>
                  </a:cubicBezTo>
                  <a:cubicBezTo>
                    <a:pt x="1152128" y="29781"/>
                    <a:pt x="1159748" y="36131"/>
                    <a:pt x="1168638" y="45021"/>
                  </a:cubicBezTo>
                  <a:cubicBezTo>
                    <a:pt x="1177528" y="55181"/>
                    <a:pt x="1185148" y="72961"/>
                    <a:pt x="1185148" y="85661"/>
                  </a:cubicBezTo>
                  <a:cubicBezTo>
                    <a:pt x="1185148" y="99631"/>
                    <a:pt x="1177528" y="117411"/>
                    <a:pt x="1169908" y="126301"/>
                  </a:cubicBezTo>
                  <a:cubicBezTo>
                    <a:pt x="1164828" y="135191"/>
                    <a:pt x="1161018" y="140271"/>
                    <a:pt x="1147048" y="144081"/>
                  </a:cubicBezTo>
                  <a:cubicBezTo>
                    <a:pt x="1093708" y="160591"/>
                    <a:pt x="782558" y="149161"/>
                    <a:pt x="719058" y="131381"/>
                  </a:cubicBezTo>
                  <a:cubicBezTo>
                    <a:pt x="700008" y="126301"/>
                    <a:pt x="691118" y="122491"/>
                    <a:pt x="682228" y="112331"/>
                  </a:cubicBezTo>
                  <a:cubicBezTo>
                    <a:pt x="672068" y="98361"/>
                    <a:pt x="664448" y="69151"/>
                    <a:pt x="666988" y="52641"/>
                  </a:cubicBezTo>
                  <a:cubicBezTo>
                    <a:pt x="669528" y="38671"/>
                    <a:pt x="678418" y="25971"/>
                    <a:pt x="688578" y="17081"/>
                  </a:cubicBezTo>
                  <a:cubicBezTo>
                    <a:pt x="698738" y="9461"/>
                    <a:pt x="715248" y="3111"/>
                    <a:pt x="727948" y="1841"/>
                  </a:cubicBezTo>
                  <a:cubicBezTo>
                    <a:pt x="740648" y="1841"/>
                    <a:pt x="757158" y="5651"/>
                    <a:pt x="768588" y="14541"/>
                  </a:cubicBezTo>
                  <a:cubicBezTo>
                    <a:pt x="781288" y="24701"/>
                    <a:pt x="796528" y="50101"/>
                    <a:pt x="796528" y="67881"/>
                  </a:cubicBezTo>
                  <a:cubicBezTo>
                    <a:pt x="795258" y="86931"/>
                    <a:pt x="781288" y="112331"/>
                    <a:pt x="766048" y="122491"/>
                  </a:cubicBezTo>
                  <a:cubicBezTo>
                    <a:pt x="752078" y="131381"/>
                    <a:pt x="722868" y="135191"/>
                    <a:pt x="706358" y="127571"/>
                  </a:cubicBezTo>
                  <a:cubicBezTo>
                    <a:pt x="688578" y="121221"/>
                    <a:pt x="672068" y="97091"/>
                    <a:pt x="666988" y="80581"/>
                  </a:cubicBezTo>
                  <a:cubicBezTo>
                    <a:pt x="663178" y="67881"/>
                    <a:pt x="665718" y="51371"/>
                    <a:pt x="672068" y="39941"/>
                  </a:cubicBezTo>
                  <a:cubicBezTo>
                    <a:pt x="677148" y="27241"/>
                    <a:pt x="683498" y="17081"/>
                    <a:pt x="701278" y="9461"/>
                  </a:cubicBezTo>
                  <a:cubicBezTo>
                    <a:pt x="749538" y="-10859"/>
                    <a:pt x="952738" y="6921"/>
                    <a:pt x="1034018" y="13271"/>
                  </a:cubicBezTo>
                  <a:cubicBezTo>
                    <a:pt x="1081008" y="17081"/>
                    <a:pt x="1120378" y="20891"/>
                    <a:pt x="1144508" y="29781"/>
                  </a:cubicBezTo>
                  <a:cubicBezTo>
                    <a:pt x="1155938" y="33591"/>
                    <a:pt x="1162288" y="37401"/>
                    <a:pt x="1168638" y="45021"/>
                  </a:cubicBezTo>
                  <a:cubicBezTo>
                    <a:pt x="1177528" y="57721"/>
                    <a:pt x="1187688" y="84391"/>
                    <a:pt x="1183878" y="100901"/>
                  </a:cubicBezTo>
                  <a:cubicBezTo>
                    <a:pt x="1180068" y="117411"/>
                    <a:pt x="1172448" y="130111"/>
                    <a:pt x="1147048" y="144081"/>
                  </a:cubicBezTo>
                  <a:cubicBezTo>
                    <a:pt x="1035288" y="207581"/>
                    <a:pt x="161528" y="340931"/>
                    <a:pt x="48498" y="315531"/>
                  </a:cubicBezTo>
                  <a:cubicBezTo>
                    <a:pt x="25638" y="311721"/>
                    <a:pt x="19288" y="302831"/>
                    <a:pt x="11668" y="291401"/>
                  </a:cubicBezTo>
                  <a:cubicBezTo>
                    <a:pt x="2778" y="279971"/>
                    <a:pt x="-1032" y="260921"/>
                    <a:pt x="238" y="248221"/>
                  </a:cubicBezTo>
                  <a:cubicBezTo>
                    <a:pt x="238" y="238061"/>
                    <a:pt x="4048" y="227901"/>
                    <a:pt x="10398" y="220281"/>
                  </a:cubicBezTo>
                  <a:cubicBezTo>
                    <a:pt x="18018" y="210121"/>
                    <a:pt x="24368" y="201231"/>
                    <a:pt x="45958" y="193611"/>
                  </a:cubicBezTo>
                  <a:cubicBezTo>
                    <a:pt x="131048" y="164401"/>
                    <a:pt x="527288" y="182181"/>
                    <a:pt x="748268" y="166941"/>
                  </a:cubicBezTo>
                  <a:cubicBezTo>
                    <a:pt x="947658" y="154241"/>
                    <a:pt x="1187688" y="133921"/>
                    <a:pt x="1313418" y="116141"/>
                  </a:cubicBezTo>
                  <a:cubicBezTo>
                    <a:pt x="1378188" y="107251"/>
                    <a:pt x="1423908" y="85661"/>
                    <a:pt x="1456928" y="88201"/>
                  </a:cubicBezTo>
                  <a:cubicBezTo>
                    <a:pt x="1475978" y="89471"/>
                    <a:pt x="1489948" y="94551"/>
                    <a:pt x="1500108" y="104711"/>
                  </a:cubicBezTo>
                  <a:cubicBezTo>
                    <a:pt x="1510268" y="113601"/>
                    <a:pt x="1519158" y="130111"/>
                    <a:pt x="1521698" y="144081"/>
                  </a:cubicBezTo>
                  <a:cubicBezTo>
                    <a:pt x="1522968" y="158051"/>
                    <a:pt x="1519158" y="177101"/>
                    <a:pt x="1510268" y="188531"/>
                  </a:cubicBezTo>
                  <a:cubicBezTo>
                    <a:pt x="1502648" y="199961"/>
                    <a:pt x="1496298" y="207581"/>
                    <a:pt x="1473438" y="215201"/>
                  </a:cubicBezTo>
                  <a:cubicBezTo>
                    <a:pt x="1350248" y="254571"/>
                    <a:pt x="339328" y="266001"/>
                    <a:pt x="199628" y="240601"/>
                  </a:cubicBezTo>
                  <a:cubicBezTo>
                    <a:pt x="170418" y="235521"/>
                    <a:pt x="161528" y="231711"/>
                    <a:pt x="148828" y="220281"/>
                  </a:cubicBezTo>
                  <a:cubicBezTo>
                    <a:pt x="136128" y="208851"/>
                    <a:pt x="125968" y="188531"/>
                    <a:pt x="124698" y="172021"/>
                  </a:cubicBezTo>
                  <a:cubicBezTo>
                    <a:pt x="123428" y="155511"/>
                    <a:pt x="128508" y="133921"/>
                    <a:pt x="138668" y="119951"/>
                  </a:cubicBezTo>
                  <a:cubicBezTo>
                    <a:pt x="148828" y="105981"/>
                    <a:pt x="160258" y="95821"/>
                    <a:pt x="183118" y="89471"/>
                  </a:cubicBezTo>
                  <a:cubicBezTo>
                    <a:pt x="235188" y="75501"/>
                    <a:pt x="404098" y="84391"/>
                    <a:pt x="453628" y="103441"/>
                  </a:cubicBezTo>
                  <a:cubicBezTo>
                    <a:pt x="475218" y="112331"/>
                    <a:pt x="485378" y="123761"/>
                    <a:pt x="492998" y="137731"/>
                  </a:cubicBezTo>
                  <a:cubicBezTo>
                    <a:pt x="501888" y="151701"/>
                    <a:pt x="504428" y="174561"/>
                    <a:pt x="500618" y="189801"/>
                  </a:cubicBezTo>
                  <a:cubicBezTo>
                    <a:pt x="498078" y="206311"/>
                    <a:pt x="484108" y="224091"/>
                    <a:pt x="472678" y="234251"/>
                  </a:cubicBezTo>
                  <a:cubicBezTo>
                    <a:pt x="462518" y="241871"/>
                    <a:pt x="454898" y="243141"/>
                    <a:pt x="439658" y="246951"/>
                  </a:cubicBezTo>
                  <a:cubicBezTo>
                    <a:pt x="399018" y="259651"/>
                    <a:pt x="285988" y="287591"/>
                    <a:pt x="227568" y="288861"/>
                  </a:cubicBezTo>
                  <a:cubicBezTo>
                    <a:pt x="189468" y="291401"/>
                    <a:pt x="153908" y="293941"/>
                    <a:pt x="129778" y="277431"/>
                  </a:cubicBezTo>
                  <a:cubicBezTo>
                    <a:pt x="105648" y="262191"/>
                    <a:pt x="72628" y="215201"/>
                    <a:pt x="82788" y="197421"/>
                  </a:cubicBezTo>
                  <a:cubicBezTo>
                    <a:pt x="101838" y="164401"/>
                    <a:pt x="305038" y="194881"/>
                    <a:pt x="396478" y="185991"/>
                  </a:cubicBezTo>
                  <a:cubicBezTo>
                    <a:pt x="467598" y="178371"/>
                    <a:pt x="545068" y="144081"/>
                    <a:pt x="586978" y="151701"/>
                  </a:cubicBezTo>
                  <a:cubicBezTo>
                    <a:pt x="608568" y="156781"/>
                    <a:pt x="622538" y="165671"/>
                    <a:pt x="632698" y="179641"/>
                  </a:cubicBezTo>
                  <a:cubicBezTo>
                    <a:pt x="642858" y="197421"/>
                    <a:pt x="649208" y="230441"/>
                    <a:pt x="644128" y="249491"/>
                  </a:cubicBezTo>
                  <a:cubicBezTo>
                    <a:pt x="640318" y="266001"/>
                    <a:pt x="626348" y="281241"/>
                    <a:pt x="611108" y="291401"/>
                  </a:cubicBezTo>
                  <a:cubicBezTo>
                    <a:pt x="593328" y="302831"/>
                    <a:pt x="562848" y="311721"/>
                    <a:pt x="541258" y="311721"/>
                  </a:cubicBezTo>
                  <a:cubicBezTo>
                    <a:pt x="523478" y="311721"/>
                    <a:pt x="503158" y="305371"/>
                    <a:pt x="490458" y="295211"/>
                  </a:cubicBezTo>
                  <a:cubicBezTo>
                    <a:pt x="477758" y="285051"/>
                    <a:pt x="466328" y="266001"/>
                    <a:pt x="463788" y="249491"/>
                  </a:cubicBezTo>
                  <a:cubicBezTo>
                    <a:pt x="461248" y="232981"/>
                    <a:pt x="465058" y="211391"/>
                    <a:pt x="473948" y="197421"/>
                  </a:cubicBezTo>
                  <a:cubicBezTo>
                    <a:pt x="482838" y="183451"/>
                    <a:pt x="515858" y="164401"/>
                    <a:pt x="515858" y="164401"/>
                  </a:cubicBezTo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id="44" name="Group 50">
            <a:extLst>
              <a:ext uri="{FF2B5EF4-FFF2-40B4-BE49-F238E27FC236}">
                <a16:creationId xmlns:a16="http://schemas.microsoft.com/office/drawing/2014/main" id="{7EFC2AB4-D492-4503-027B-1E3E2F4E18C7}"/>
              </a:ext>
            </a:extLst>
          </p:cNvPr>
          <p:cNvGrpSpPr/>
          <p:nvPr/>
        </p:nvGrpSpPr>
        <p:grpSpPr>
          <a:xfrm>
            <a:off x="10069178" y="9944867"/>
            <a:ext cx="188595" cy="189548"/>
            <a:chOff x="0" y="0"/>
            <a:chExt cx="251460" cy="252730"/>
          </a:xfrm>
        </p:grpSpPr>
        <p:sp>
          <p:nvSpPr>
            <p:cNvPr id="45" name="Freeform 51">
              <a:extLst>
                <a:ext uri="{FF2B5EF4-FFF2-40B4-BE49-F238E27FC236}">
                  <a16:creationId xmlns:a16="http://schemas.microsoft.com/office/drawing/2014/main" id="{056A6154-06F1-FFA8-BD76-047405D07E02}"/>
                </a:ext>
              </a:extLst>
            </p:cNvPr>
            <p:cNvSpPr/>
            <p:nvPr/>
          </p:nvSpPr>
          <p:spPr>
            <a:xfrm>
              <a:off x="50800" y="50746"/>
              <a:ext cx="148590" cy="151860"/>
            </a:xfrm>
            <a:custGeom>
              <a:avLst/>
              <a:gdLst/>
              <a:ahLst/>
              <a:cxnLst/>
              <a:rect l="l" t="t" r="r" b="b"/>
              <a:pathLst>
                <a:path w="148590" h="151860">
                  <a:moveTo>
                    <a:pt x="148590" y="52124"/>
                  </a:moveTo>
                  <a:cubicBezTo>
                    <a:pt x="129540" y="133404"/>
                    <a:pt x="118110" y="139754"/>
                    <a:pt x="107950" y="143564"/>
                  </a:cubicBezTo>
                  <a:cubicBezTo>
                    <a:pt x="96520" y="148644"/>
                    <a:pt x="85090" y="153724"/>
                    <a:pt x="72390" y="151184"/>
                  </a:cubicBezTo>
                  <a:cubicBezTo>
                    <a:pt x="53340" y="147374"/>
                    <a:pt x="22860" y="128324"/>
                    <a:pt x="11430" y="114354"/>
                  </a:cubicBezTo>
                  <a:cubicBezTo>
                    <a:pt x="2540" y="104194"/>
                    <a:pt x="0" y="92764"/>
                    <a:pt x="0" y="78794"/>
                  </a:cubicBezTo>
                  <a:cubicBezTo>
                    <a:pt x="1270" y="61014"/>
                    <a:pt x="16510" y="27994"/>
                    <a:pt x="29210" y="15294"/>
                  </a:cubicBezTo>
                  <a:cubicBezTo>
                    <a:pt x="39370" y="5134"/>
                    <a:pt x="49530" y="54"/>
                    <a:pt x="62230" y="54"/>
                  </a:cubicBezTo>
                  <a:cubicBezTo>
                    <a:pt x="81280" y="-1216"/>
                    <a:pt x="130810" y="20374"/>
                    <a:pt x="130810" y="20374"/>
                  </a:cubicBezTo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id="46" name="Group 52">
            <a:extLst>
              <a:ext uri="{FF2B5EF4-FFF2-40B4-BE49-F238E27FC236}">
                <a16:creationId xmlns:a16="http://schemas.microsoft.com/office/drawing/2014/main" id="{52DA9A19-13E0-FC13-63E4-5FDA668BA4F6}"/>
              </a:ext>
            </a:extLst>
          </p:cNvPr>
          <p:cNvGrpSpPr/>
          <p:nvPr/>
        </p:nvGrpSpPr>
        <p:grpSpPr>
          <a:xfrm>
            <a:off x="9815813" y="9922007"/>
            <a:ext cx="188595" cy="189548"/>
            <a:chOff x="0" y="0"/>
            <a:chExt cx="251460" cy="252730"/>
          </a:xfrm>
        </p:grpSpPr>
        <p:sp>
          <p:nvSpPr>
            <p:cNvPr id="47" name="Freeform 53">
              <a:extLst>
                <a:ext uri="{FF2B5EF4-FFF2-40B4-BE49-F238E27FC236}">
                  <a16:creationId xmlns:a16="http://schemas.microsoft.com/office/drawing/2014/main" id="{E780B16E-90CC-9F4B-039A-AC0B11536757}"/>
                </a:ext>
              </a:extLst>
            </p:cNvPr>
            <p:cNvSpPr/>
            <p:nvPr/>
          </p:nvSpPr>
          <p:spPr>
            <a:xfrm>
              <a:off x="50559" y="50749"/>
              <a:ext cx="148831" cy="151865"/>
            </a:xfrm>
            <a:custGeom>
              <a:avLst/>
              <a:gdLst/>
              <a:ahLst/>
              <a:cxnLst/>
              <a:rect l="l" t="t" r="r" b="b"/>
              <a:pathLst>
                <a:path w="148831" h="151865">
                  <a:moveTo>
                    <a:pt x="148831" y="52121"/>
                  </a:moveTo>
                  <a:cubicBezTo>
                    <a:pt x="129781" y="133401"/>
                    <a:pt x="118351" y="139751"/>
                    <a:pt x="106921" y="144831"/>
                  </a:cubicBezTo>
                  <a:cubicBezTo>
                    <a:pt x="96761" y="148641"/>
                    <a:pt x="84061" y="153721"/>
                    <a:pt x="71361" y="151181"/>
                  </a:cubicBezTo>
                  <a:cubicBezTo>
                    <a:pt x="53581" y="147371"/>
                    <a:pt x="21831" y="128321"/>
                    <a:pt x="10401" y="114351"/>
                  </a:cubicBezTo>
                  <a:cubicBezTo>
                    <a:pt x="2781" y="104191"/>
                    <a:pt x="-1029" y="92761"/>
                    <a:pt x="241" y="80061"/>
                  </a:cubicBezTo>
                  <a:cubicBezTo>
                    <a:pt x="1511" y="61011"/>
                    <a:pt x="16751" y="27991"/>
                    <a:pt x="29451" y="15291"/>
                  </a:cubicBezTo>
                  <a:cubicBezTo>
                    <a:pt x="38341" y="5131"/>
                    <a:pt x="49771" y="1321"/>
                    <a:pt x="62471" y="51"/>
                  </a:cubicBezTo>
                  <a:cubicBezTo>
                    <a:pt x="80251" y="-1219"/>
                    <a:pt x="129781" y="21641"/>
                    <a:pt x="129781" y="21641"/>
                  </a:cubicBezTo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id="48" name="Group 54">
            <a:extLst>
              <a:ext uri="{FF2B5EF4-FFF2-40B4-BE49-F238E27FC236}">
                <a16:creationId xmlns:a16="http://schemas.microsoft.com/office/drawing/2014/main" id="{FE28DF1F-4914-8ABD-A290-EA6B6EA49FF8}"/>
              </a:ext>
            </a:extLst>
          </p:cNvPr>
          <p:cNvGrpSpPr/>
          <p:nvPr/>
        </p:nvGrpSpPr>
        <p:grpSpPr>
          <a:xfrm>
            <a:off x="9815813" y="9922007"/>
            <a:ext cx="188595" cy="189548"/>
            <a:chOff x="0" y="0"/>
            <a:chExt cx="251460" cy="252730"/>
          </a:xfrm>
        </p:grpSpPr>
        <p:sp>
          <p:nvSpPr>
            <p:cNvPr id="49" name="Freeform 55">
              <a:extLst>
                <a:ext uri="{FF2B5EF4-FFF2-40B4-BE49-F238E27FC236}">
                  <a16:creationId xmlns:a16="http://schemas.microsoft.com/office/drawing/2014/main" id="{53EC29E9-0D23-13D7-8F6F-A9E7D77F2C06}"/>
                </a:ext>
              </a:extLst>
            </p:cNvPr>
            <p:cNvSpPr/>
            <p:nvPr/>
          </p:nvSpPr>
          <p:spPr>
            <a:xfrm>
              <a:off x="50559" y="50749"/>
              <a:ext cx="148831" cy="151865"/>
            </a:xfrm>
            <a:custGeom>
              <a:avLst/>
              <a:gdLst/>
              <a:ahLst/>
              <a:cxnLst/>
              <a:rect l="l" t="t" r="r" b="b"/>
              <a:pathLst>
                <a:path w="148831" h="151865">
                  <a:moveTo>
                    <a:pt x="148831" y="52121"/>
                  </a:moveTo>
                  <a:cubicBezTo>
                    <a:pt x="129781" y="133401"/>
                    <a:pt x="118351" y="139751"/>
                    <a:pt x="106921" y="144831"/>
                  </a:cubicBezTo>
                  <a:cubicBezTo>
                    <a:pt x="96761" y="148641"/>
                    <a:pt x="84061" y="153721"/>
                    <a:pt x="71361" y="151181"/>
                  </a:cubicBezTo>
                  <a:cubicBezTo>
                    <a:pt x="53581" y="147371"/>
                    <a:pt x="21831" y="128321"/>
                    <a:pt x="10401" y="114351"/>
                  </a:cubicBezTo>
                  <a:cubicBezTo>
                    <a:pt x="2781" y="104191"/>
                    <a:pt x="-1029" y="92761"/>
                    <a:pt x="241" y="80061"/>
                  </a:cubicBezTo>
                  <a:cubicBezTo>
                    <a:pt x="1511" y="61011"/>
                    <a:pt x="16751" y="27991"/>
                    <a:pt x="29451" y="15291"/>
                  </a:cubicBezTo>
                  <a:cubicBezTo>
                    <a:pt x="38341" y="5131"/>
                    <a:pt x="49771" y="1321"/>
                    <a:pt x="62471" y="51"/>
                  </a:cubicBezTo>
                  <a:cubicBezTo>
                    <a:pt x="80251" y="-1219"/>
                    <a:pt x="129781" y="21641"/>
                    <a:pt x="129781" y="21641"/>
                  </a:cubicBezTo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id="50" name="Group 56">
            <a:extLst>
              <a:ext uri="{FF2B5EF4-FFF2-40B4-BE49-F238E27FC236}">
                <a16:creationId xmlns:a16="http://schemas.microsoft.com/office/drawing/2014/main" id="{4E2F9F45-8EDE-FDBB-667B-B18DB62615C9}"/>
              </a:ext>
            </a:extLst>
          </p:cNvPr>
          <p:cNvGrpSpPr/>
          <p:nvPr/>
        </p:nvGrpSpPr>
        <p:grpSpPr>
          <a:xfrm>
            <a:off x="9852008" y="9922007"/>
            <a:ext cx="188595" cy="189548"/>
            <a:chOff x="0" y="0"/>
            <a:chExt cx="251460" cy="252730"/>
          </a:xfrm>
        </p:grpSpPr>
        <p:sp>
          <p:nvSpPr>
            <p:cNvPr id="51" name="Freeform 57">
              <a:extLst>
                <a:ext uri="{FF2B5EF4-FFF2-40B4-BE49-F238E27FC236}">
                  <a16:creationId xmlns:a16="http://schemas.microsoft.com/office/drawing/2014/main" id="{294AC6AB-8A0C-A1A4-68C4-C1E9B9B06CBF}"/>
                </a:ext>
              </a:extLst>
            </p:cNvPr>
            <p:cNvSpPr/>
            <p:nvPr/>
          </p:nvSpPr>
          <p:spPr>
            <a:xfrm>
              <a:off x="50559" y="50749"/>
              <a:ext cx="148831" cy="151865"/>
            </a:xfrm>
            <a:custGeom>
              <a:avLst/>
              <a:gdLst/>
              <a:ahLst/>
              <a:cxnLst/>
              <a:rect l="l" t="t" r="r" b="b"/>
              <a:pathLst>
                <a:path w="148831" h="151865">
                  <a:moveTo>
                    <a:pt x="148831" y="52121"/>
                  </a:moveTo>
                  <a:cubicBezTo>
                    <a:pt x="129781" y="133401"/>
                    <a:pt x="118351" y="139751"/>
                    <a:pt x="106921" y="144831"/>
                  </a:cubicBezTo>
                  <a:cubicBezTo>
                    <a:pt x="96761" y="148641"/>
                    <a:pt x="84061" y="153721"/>
                    <a:pt x="71361" y="151181"/>
                  </a:cubicBezTo>
                  <a:cubicBezTo>
                    <a:pt x="53581" y="147371"/>
                    <a:pt x="21831" y="128321"/>
                    <a:pt x="10401" y="114351"/>
                  </a:cubicBezTo>
                  <a:cubicBezTo>
                    <a:pt x="2781" y="104191"/>
                    <a:pt x="-1029" y="92761"/>
                    <a:pt x="241" y="80061"/>
                  </a:cubicBezTo>
                  <a:cubicBezTo>
                    <a:pt x="1511" y="61011"/>
                    <a:pt x="16751" y="27991"/>
                    <a:pt x="29451" y="15291"/>
                  </a:cubicBezTo>
                  <a:cubicBezTo>
                    <a:pt x="38341" y="5131"/>
                    <a:pt x="49771" y="1321"/>
                    <a:pt x="62471" y="51"/>
                  </a:cubicBezTo>
                  <a:cubicBezTo>
                    <a:pt x="81521" y="-1219"/>
                    <a:pt x="129781" y="21641"/>
                    <a:pt x="129781" y="21641"/>
                  </a:cubicBezTo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id="52" name="Group 58">
            <a:extLst>
              <a:ext uri="{FF2B5EF4-FFF2-40B4-BE49-F238E27FC236}">
                <a16:creationId xmlns:a16="http://schemas.microsoft.com/office/drawing/2014/main" id="{BBD3A03F-89AE-3931-A6CD-51B3F3C5D971}"/>
              </a:ext>
            </a:extLst>
          </p:cNvPr>
          <p:cNvGrpSpPr/>
          <p:nvPr/>
        </p:nvGrpSpPr>
        <p:grpSpPr>
          <a:xfrm>
            <a:off x="9097628" y="10116317"/>
            <a:ext cx="1980248" cy="577215"/>
            <a:chOff x="0" y="0"/>
            <a:chExt cx="2640330" cy="769620"/>
          </a:xfrm>
        </p:grpSpPr>
        <p:sp>
          <p:nvSpPr>
            <p:cNvPr id="53" name="Freeform 59">
              <a:extLst>
                <a:ext uri="{FF2B5EF4-FFF2-40B4-BE49-F238E27FC236}">
                  <a16:creationId xmlns:a16="http://schemas.microsoft.com/office/drawing/2014/main" id="{6B966F4F-6645-2420-0ABB-1CCC78189521}"/>
                </a:ext>
              </a:extLst>
            </p:cNvPr>
            <p:cNvSpPr/>
            <p:nvPr/>
          </p:nvSpPr>
          <p:spPr>
            <a:xfrm>
              <a:off x="50104" y="50594"/>
              <a:ext cx="2538386" cy="670201"/>
            </a:xfrm>
            <a:custGeom>
              <a:avLst/>
              <a:gdLst/>
              <a:ahLst/>
              <a:cxnLst/>
              <a:rect l="l" t="t" r="r" b="b"/>
              <a:pathLst>
                <a:path w="2538386" h="670201">
                  <a:moveTo>
                    <a:pt x="1238946" y="136096"/>
                  </a:moveTo>
                  <a:cubicBezTo>
                    <a:pt x="1099246" y="181816"/>
                    <a:pt x="1081466" y="174196"/>
                    <a:pt x="1070036" y="166576"/>
                  </a:cubicBezTo>
                  <a:cubicBezTo>
                    <a:pt x="1059876" y="160226"/>
                    <a:pt x="1052256" y="151336"/>
                    <a:pt x="1048446" y="141176"/>
                  </a:cubicBezTo>
                  <a:cubicBezTo>
                    <a:pt x="1042096" y="127206"/>
                    <a:pt x="1038286" y="105616"/>
                    <a:pt x="1043366" y="90376"/>
                  </a:cubicBezTo>
                  <a:cubicBezTo>
                    <a:pt x="1049716" y="72596"/>
                    <a:pt x="1059876" y="53546"/>
                    <a:pt x="1089086" y="42116"/>
                  </a:cubicBezTo>
                  <a:cubicBezTo>
                    <a:pt x="1177986" y="4016"/>
                    <a:pt x="1664396" y="34496"/>
                    <a:pt x="1755836" y="51006"/>
                  </a:cubicBezTo>
                  <a:cubicBezTo>
                    <a:pt x="1778696" y="56086"/>
                    <a:pt x="1788856" y="58626"/>
                    <a:pt x="1799016" y="68786"/>
                  </a:cubicBezTo>
                  <a:cubicBezTo>
                    <a:pt x="1810446" y="77676"/>
                    <a:pt x="1819336" y="95456"/>
                    <a:pt x="1820606" y="110696"/>
                  </a:cubicBezTo>
                  <a:cubicBezTo>
                    <a:pt x="1823146" y="124666"/>
                    <a:pt x="1818066" y="143716"/>
                    <a:pt x="1809176" y="156416"/>
                  </a:cubicBezTo>
                  <a:cubicBezTo>
                    <a:pt x="1801556" y="167846"/>
                    <a:pt x="1795206" y="172926"/>
                    <a:pt x="1771076" y="183086"/>
                  </a:cubicBezTo>
                  <a:cubicBezTo>
                    <a:pt x="1622486" y="242776"/>
                    <a:pt x="241996" y="485346"/>
                    <a:pt x="70546" y="472646"/>
                  </a:cubicBezTo>
                  <a:cubicBezTo>
                    <a:pt x="40066" y="470106"/>
                    <a:pt x="28636" y="463756"/>
                    <a:pt x="17206" y="454866"/>
                  </a:cubicBezTo>
                  <a:cubicBezTo>
                    <a:pt x="8316" y="448516"/>
                    <a:pt x="4506" y="439626"/>
                    <a:pt x="1966" y="429466"/>
                  </a:cubicBezTo>
                  <a:cubicBezTo>
                    <a:pt x="-574" y="416766"/>
                    <a:pt x="-1844" y="397716"/>
                    <a:pt x="5776" y="386286"/>
                  </a:cubicBezTo>
                  <a:cubicBezTo>
                    <a:pt x="13396" y="371046"/>
                    <a:pt x="24826" y="359616"/>
                    <a:pt x="50226" y="350726"/>
                  </a:cubicBezTo>
                  <a:cubicBezTo>
                    <a:pt x="127696" y="325326"/>
                    <a:pt x="343596" y="357076"/>
                    <a:pt x="562036" y="349456"/>
                  </a:cubicBezTo>
                  <a:cubicBezTo>
                    <a:pt x="946846" y="335486"/>
                    <a:pt x="2016186" y="222456"/>
                    <a:pt x="2162236" y="238966"/>
                  </a:cubicBezTo>
                  <a:cubicBezTo>
                    <a:pt x="2186366" y="242776"/>
                    <a:pt x="2192716" y="244046"/>
                    <a:pt x="2202876" y="251666"/>
                  </a:cubicBezTo>
                  <a:cubicBezTo>
                    <a:pt x="2213036" y="260556"/>
                    <a:pt x="2223196" y="274526"/>
                    <a:pt x="2224466" y="288496"/>
                  </a:cubicBezTo>
                  <a:cubicBezTo>
                    <a:pt x="2227006" y="303736"/>
                    <a:pt x="2218116" y="329136"/>
                    <a:pt x="2207956" y="341836"/>
                  </a:cubicBezTo>
                  <a:cubicBezTo>
                    <a:pt x="2199066" y="351996"/>
                    <a:pt x="2191446" y="353266"/>
                    <a:pt x="2169856" y="358346"/>
                  </a:cubicBezTo>
                  <a:cubicBezTo>
                    <a:pt x="2061906" y="385016"/>
                    <a:pt x="1296096" y="430736"/>
                    <a:pt x="1188146" y="418036"/>
                  </a:cubicBezTo>
                  <a:cubicBezTo>
                    <a:pt x="1166556" y="415496"/>
                    <a:pt x="1158936" y="414226"/>
                    <a:pt x="1148776" y="406606"/>
                  </a:cubicBezTo>
                  <a:cubicBezTo>
                    <a:pt x="1138616" y="397716"/>
                    <a:pt x="1129726" y="383746"/>
                    <a:pt x="1128456" y="371046"/>
                  </a:cubicBezTo>
                  <a:cubicBezTo>
                    <a:pt x="1125916" y="355806"/>
                    <a:pt x="1133536" y="331676"/>
                    <a:pt x="1143696" y="320246"/>
                  </a:cubicBezTo>
                  <a:cubicBezTo>
                    <a:pt x="1152586" y="310086"/>
                    <a:pt x="1160206" y="307546"/>
                    <a:pt x="1180526" y="303736"/>
                  </a:cubicBezTo>
                  <a:cubicBezTo>
                    <a:pt x="1271966" y="283416"/>
                    <a:pt x="1707576" y="305006"/>
                    <a:pt x="1939986" y="297386"/>
                  </a:cubicBezTo>
                  <a:cubicBezTo>
                    <a:pt x="2138106" y="292306"/>
                    <a:pt x="2418776" y="250396"/>
                    <a:pt x="2491166" y="269446"/>
                  </a:cubicBezTo>
                  <a:cubicBezTo>
                    <a:pt x="2511486" y="274526"/>
                    <a:pt x="2519106" y="280876"/>
                    <a:pt x="2526726" y="291036"/>
                  </a:cubicBezTo>
                  <a:cubicBezTo>
                    <a:pt x="2534346" y="301196"/>
                    <a:pt x="2539426" y="317706"/>
                    <a:pt x="2538156" y="330406"/>
                  </a:cubicBezTo>
                  <a:cubicBezTo>
                    <a:pt x="2536886" y="343106"/>
                    <a:pt x="2530536" y="358346"/>
                    <a:pt x="2520376" y="367236"/>
                  </a:cubicBezTo>
                  <a:cubicBezTo>
                    <a:pt x="2511486" y="376126"/>
                    <a:pt x="2505136" y="378666"/>
                    <a:pt x="2483546" y="383746"/>
                  </a:cubicBezTo>
                  <a:cubicBezTo>
                    <a:pt x="2369246" y="409146"/>
                    <a:pt x="1505646" y="433276"/>
                    <a:pt x="1387536" y="414226"/>
                  </a:cubicBezTo>
                  <a:cubicBezTo>
                    <a:pt x="1364676" y="410416"/>
                    <a:pt x="1357056" y="406606"/>
                    <a:pt x="1346896" y="398986"/>
                  </a:cubicBezTo>
                  <a:cubicBezTo>
                    <a:pt x="1339276" y="393906"/>
                    <a:pt x="1334196" y="385016"/>
                    <a:pt x="1330386" y="376126"/>
                  </a:cubicBezTo>
                  <a:cubicBezTo>
                    <a:pt x="1326576" y="363426"/>
                    <a:pt x="1325306" y="344376"/>
                    <a:pt x="1330386" y="332946"/>
                  </a:cubicBezTo>
                  <a:cubicBezTo>
                    <a:pt x="1334196" y="320246"/>
                    <a:pt x="1343086" y="307546"/>
                    <a:pt x="1358326" y="299926"/>
                  </a:cubicBezTo>
                  <a:cubicBezTo>
                    <a:pt x="1386266" y="285956"/>
                    <a:pt x="1440876" y="296116"/>
                    <a:pt x="1498026" y="288496"/>
                  </a:cubicBezTo>
                  <a:cubicBezTo>
                    <a:pt x="1589466" y="277066"/>
                    <a:pt x="1849816" y="221186"/>
                    <a:pt x="1851086" y="227536"/>
                  </a:cubicBezTo>
                  <a:cubicBezTo>
                    <a:pt x="1852356" y="230076"/>
                    <a:pt x="1787586" y="241506"/>
                    <a:pt x="1760916" y="256746"/>
                  </a:cubicBezTo>
                  <a:cubicBezTo>
                    <a:pt x="1735516" y="271986"/>
                    <a:pt x="1720276" y="301196"/>
                    <a:pt x="1697416" y="316436"/>
                  </a:cubicBezTo>
                  <a:cubicBezTo>
                    <a:pt x="1674556" y="330406"/>
                    <a:pt x="1650426" y="340566"/>
                    <a:pt x="1623756" y="346916"/>
                  </a:cubicBezTo>
                  <a:cubicBezTo>
                    <a:pt x="1592006" y="353266"/>
                    <a:pt x="1551366" y="350726"/>
                    <a:pt x="1517076" y="346916"/>
                  </a:cubicBezTo>
                  <a:cubicBezTo>
                    <a:pt x="1482786" y="344376"/>
                    <a:pt x="1452306" y="326596"/>
                    <a:pt x="1416746" y="327866"/>
                  </a:cubicBezTo>
                  <a:cubicBezTo>
                    <a:pt x="1373566" y="330406"/>
                    <a:pt x="1311336" y="371046"/>
                    <a:pt x="1277046" y="367236"/>
                  </a:cubicBezTo>
                  <a:cubicBezTo>
                    <a:pt x="1255456" y="364696"/>
                    <a:pt x="1237676" y="353266"/>
                    <a:pt x="1226246" y="339296"/>
                  </a:cubicBezTo>
                  <a:cubicBezTo>
                    <a:pt x="1214816" y="326596"/>
                    <a:pt x="1207196" y="302466"/>
                    <a:pt x="1207196" y="285956"/>
                  </a:cubicBezTo>
                  <a:cubicBezTo>
                    <a:pt x="1205926" y="271986"/>
                    <a:pt x="1209736" y="259286"/>
                    <a:pt x="1217356" y="247856"/>
                  </a:cubicBezTo>
                  <a:cubicBezTo>
                    <a:pt x="1226246" y="233886"/>
                    <a:pt x="1247836" y="216106"/>
                    <a:pt x="1260536" y="209756"/>
                  </a:cubicBezTo>
                  <a:cubicBezTo>
                    <a:pt x="1268156" y="207216"/>
                    <a:pt x="1271966" y="204676"/>
                    <a:pt x="1279586" y="205946"/>
                  </a:cubicBezTo>
                  <a:cubicBezTo>
                    <a:pt x="1297366" y="207216"/>
                    <a:pt x="1325306" y="221186"/>
                    <a:pt x="1354516" y="237696"/>
                  </a:cubicBezTo>
                  <a:cubicBezTo>
                    <a:pt x="1404046" y="265636"/>
                    <a:pt x="1511996" y="340566"/>
                    <a:pt x="1539936" y="373586"/>
                  </a:cubicBezTo>
                  <a:cubicBezTo>
                    <a:pt x="1551366" y="388826"/>
                    <a:pt x="1553906" y="397716"/>
                    <a:pt x="1556446" y="410416"/>
                  </a:cubicBezTo>
                  <a:cubicBezTo>
                    <a:pt x="1558986" y="423116"/>
                    <a:pt x="1558986" y="437086"/>
                    <a:pt x="1553906" y="451056"/>
                  </a:cubicBezTo>
                  <a:cubicBezTo>
                    <a:pt x="1547556" y="466296"/>
                    <a:pt x="1531046" y="487886"/>
                    <a:pt x="1517076" y="498046"/>
                  </a:cubicBezTo>
                  <a:cubicBezTo>
                    <a:pt x="1505646" y="505666"/>
                    <a:pt x="1492946" y="509476"/>
                    <a:pt x="1478976" y="509476"/>
                  </a:cubicBezTo>
                  <a:cubicBezTo>
                    <a:pt x="1462466" y="509476"/>
                    <a:pt x="1421826" y="492966"/>
                    <a:pt x="1421826" y="491696"/>
                  </a:cubicBezTo>
                  <a:cubicBezTo>
                    <a:pt x="1423096" y="490426"/>
                    <a:pt x="1501836" y="504396"/>
                    <a:pt x="1501836" y="504396"/>
                  </a:cubicBezTo>
                  <a:cubicBezTo>
                    <a:pt x="1501836" y="503126"/>
                    <a:pt x="1396426" y="494236"/>
                    <a:pt x="1346896" y="470106"/>
                  </a:cubicBezTo>
                  <a:cubicBezTo>
                    <a:pt x="1289746" y="444706"/>
                    <a:pt x="1211006" y="386286"/>
                    <a:pt x="1185606" y="344376"/>
                  </a:cubicBezTo>
                  <a:cubicBezTo>
                    <a:pt x="1170366" y="318976"/>
                    <a:pt x="1166556" y="289766"/>
                    <a:pt x="1171636" y="269446"/>
                  </a:cubicBezTo>
                  <a:cubicBezTo>
                    <a:pt x="1176716" y="250396"/>
                    <a:pt x="1193226" y="232616"/>
                    <a:pt x="1208466" y="222456"/>
                  </a:cubicBezTo>
                  <a:cubicBezTo>
                    <a:pt x="1224976" y="213566"/>
                    <a:pt x="1244026" y="208486"/>
                    <a:pt x="1266886" y="212296"/>
                  </a:cubicBezTo>
                  <a:cubicBezTo>
                    <a:pt x="1301176" y="217376"/>
                    <a:pt x="1340546" y="241506"/>
                    <a:pt x="1390076" y="271986"/>
                  </a:cubicBezTo>
                  <a:cubicBezTo>
                    <a:pt x="1473896" y="325326"/>
                    <a:pt x="1668206" y="472646"/>
                    <a:pt x="1715196" y="528526"/>
                  </a:cubicBezTo>
                  <a:cubicBezTo>
                    <a:pt x="1731706" y="550116"/>
                    <a:pt x="1739326" y="561546"/>
                    <a:pt x="1741866" y="579326"/>
                  </a:cubicBezTo>
                  <a:cubicBezTo>
                    <a:pt x="1743136" y="597106"/>
                    <a:pt x="1738056" y="619966"/>
                    <a:pt x="1727896" y="635206"/>
                  </a:cubicBezTo>
                  <a:cubicBezTo>
                    <a:pt x="1717736" y="649176"/>
                    <a:pt x="1697416" y="663146"/>
                    <a:pt x="1680906" y="668226"/>
                  </a:cubicBezTo>
                  <a:cubicBezTo>
                    <a:pt x="1663126" y="672036"/>
                    <a:pt x="1642806" y="670766"/>
                    <a:pt x="1623756" y="660606"/>
                  </a:cubicBezTo>
                  <a:cubicBezTo>
                    <a:pt x="1593276" y="645366"/>
                    <a:pt x="1546286" y="592026"/>
                    <a:pt x="1531046" y="562816"/>
                  </a:cubicBezTo>
                  <a:cubicBezTo>
                    <a:pt x="1522156" y="545036"/>
                    <a:pt x="1518346" y="529796"/>
                    <a:pt x="1520886" y="512016"/>
                  </a:cubicBezTo>
                  <a:cubicBezTo>
                    <a:pt x="1525966" y="491696"/>
                    <a:pt x="1545016" y="459946"/>
                    <a:pt x="1565336" y="449786"/>
                  </a:cubicBezTo>
                  <a:cubicBezTo>
                    <a:pt x="1585656" y="439626"/>
                    <a:pt x="1622486" y="440896"/>
                    <a:pt x="1641536" y="452326"/>
                  </a:cubicBezTo>
                  <a:cubicBezTo>
                    <a:pt x="1661856" y="462486"/>
                    <a:pt x="1679636" y="495506"/>
                    <a:pt x="1683446" y="515826"/>
                  </a:cubicBezTo>
                  <a:cubicBezTo>
                    <a:pt x="1685986" y="533606"/>
                    <a:pt x="1679636" y="552656"/>
                    <a:pt x="1670746" y="566626"/>
                  </a:cubicBezTo>
                  <a:cubicBezTo>
                    <a:pt x="1661856" y="580596"/>
                    <a:pt x="1646616" y="594566"/>
                    <a:pt x="1630106" y="598376"/>
                  </a:cubicBezTo>
                  <a:cubicBezTo>
                    <a:pt x="1609786" y="604726"/>
                    <a:pt x="1572956" y="599646"/>
                    <a:pt x="1555176" y="589486"/>
                  </a:cubicBezTo>
                  <a:cubicBezTo>
                    <a:pt x="1539936" y="580596"/>
                    <a:pt x="1529776" y="562816"/>
                    <a:pt x="1524696" y="547576"/>
                  </a:cubicBezTo>
                  <a:cubicBezTo>
                    <a:pt x="1519616" y="531066"/>
                    <a:pt x="1518346" y="510746"/>
                    <a:pt x="1525966" y="495506"/>
                  </a:cubicBezTo>
                  <a:cubicBezTo>
                    <a:pt x="1534856" y="476456"/>
                    <a:pt x="1560256" y="449786"/>
                    <a:pt x="1581846" y="443436"/>
                  </a:cubicBezTo>
                  <a:cubicBezTo>
                    <a:pt x="1603436" y="438356"/>
                    <a:pt x="1633916" y="448516"/>
                    <a:pt x="1655506" y="462486"/>
                  </a:cubicBezTo>
                  <a:cubicBezTo>
                    <a:pt x="1683446" y="477726"/>
                    <a:pt x="1713926" y="520906"/>
                    <a:pt x="1727896" y="543766"/>
                  </a:cubicBezTo>
                  <a:cubicBezTo>
                    <a:pt x="1735516" y="556466"/>
                    <a:pt x="1740596" y="565356"/>
                    <a:pt x="1741866" y="579326"/>
                  </a:cubicBezTo>
                  <a:cubicBezTo>
                    <a:pt x="1741866" y="595836"/>
                    <a:pt x="1738056" y="619966"/>
                    <a:pt x="1727896" y="635206"/>
                  </a:cubicBezTo>
                  <a:cubicBezTo>
                    <a:pt x="1717736" y="649176"/>
                    <a:pt x="1697416" y="663146"/>
                    <a:pt x="1680906" y="668226"/>
                  </a:cubicBezTo>
                  <a:cubicBezTo>
                    <a:pt x="1663126" y="672036"/>
                    <a:pt x="1646616" y="670766"/>
                    <a:pt x="1623756" y="660606"/>
                  </a:cubicBezTo>
                  <a:cubicBezTo>
                    <a:pt x="1574226" y="639016"/>
                    <a:pt x="1487866" y="542496"/>
                    <a:pt x="1415476" y="491696"/>
                  </a:cubicBezTo>
                  <a:cubicBezTo>
                    <a:pt x="1345626" y="442166"/>
                    <a:pt x="1235136" y="390096"/>
                    <a:pt x="1199576" y="359616"/>
                  </a:cubicBezTo>
                  <a:cubicBezTo>
                    <a:pt x="1185606" y="346916"/>
                    <a:pt x="1180526" y="340566"/>
                    <a:pt x="1175446" y="327866"/>
                  </a:cubicBezTo>
                  <a:cubicBezTo>
                    <a:pt x="1169096" y="311356"/>
                    <a:pt x="1166556" y="285956"/>
                    <a:pt x="1171636" y="269446"/>
                  </a:cubicBezTo>
                  <a:cubicBezTo>
                    <a:pt x="1177986" y="251666"/>
                    <a:pt x="1193226" y="232616"/>
                    <a:pt x="1208466" y="222456"/>
                  </a:cubicBezTo>
                  <a:cubicBezTo>
                    <a:pt x="1224976" y="213566"/>
                    <a:pt x="1250376" y="209756"/>
                    <a:pt x="1266886" y="212296"/>
                  </a:cubicBezTo>
                  <a:cubicBezTo>
                    <a:pt x="1280856" y="213566"/>
                    <a:pt x="1288476" y="218646"/>
                    <a:pt x="1302446" y="228806"/>
                  </a:cubicBezTo>
                  <a:cubicBezTo>
                    <a:pt x="1334196" y="250396"/>
                    <a:pt x="1390076" y="336756"/>
                    <a:pt x="1433256" y="355806"/>
                  </a:cubicBezTo>
                  <a:cubicBezTo>
                    <a:pt x="1465006" y="368506"/>
                    <a:pt x="1505646" y="349456"/>
                    <a:pt x="1525966" y="359616"/>
                  </a:cubicBezTo>
                  <a:cubicBezTo>
                    <a:pt x="1538666" y="365966"/>
                    <a:pt x="1545016" y="379936"/>
                    <a:pt x="1550096" y="391366"/>
                  </a:cubicBezTo>
                  <a:cubicBezTo>
                    <a:pt x="1555176" y="402796"/>
                    <a:pt x="1558986" y="416766"/>
                    <a:pt x="1557716" y="430736"/>
                  </a:cubicBezTo>
                  <a:cubicBezTo>
                    <a:pt x="1555176" y="447246"/>
                    <a:pt x="1545016" y="472646"/>
                    <a:pt x="1533586" y="485346"/>
                  </a:cubicBezTo>
                  <a:cubicBezTo>
                    <a:pt x="1524696" y="495506"/>
                    <a:pt x="1511996" y="501856"/>
                    <a:pt x="1499296" y="505666"/>
                  </a:cubicBezTo>
                  <a:cubicBezTo>
                    <a:pt x="1486596" y="509476"/>
                    <a:pt x="1471356" y="510746"/>
                    <a:pt x="1458656" y="508206"/>
                  </a:cubicBezTo>
                  <a:cubicBezTo>
                    <a:pt x="1445956" y="505666"/>
                    <a:pt x="1437066" y="501856"/>
                    <a:pt x="1421826" y="491696"/>
                  </a:cubicBezTo>
                  <a:cubicBezTo>
                    <a:pt x="1391346" y="471376"/>
                    <a:pt x="1335466" y="392636"/>
                    <a:pt x="1297366" y="368506"/>
                  </a:cubicBezTo>
                  <a:cubicBezTo>
                    <a:pt x="1271966" y="351996"/>
                    <a:pt x="1241486" y="355806"/>
                    <a:pt x="1226246" y="339296"/>
                  </a:cubicBezTo>
                  <a:cubicBezTo>
                    <a:pt x="1213546" y="326596"/>
                    <a:pt x="1207196" y="303736"/>
                    <a:pt x="1207196" y="285956"/>
                  </a:cubicBezTo>
                  <a:cubicBezTo>
                    <a:pt x="1207196" y="266906"/>
                    <a:pt x="1213546" y="247856"/>
                    <a:pt x="1228786" y="231346"/>
                  </a:cubicBezTo>
                  <a:cubicBezTo>
                    <a:pt x="1252916" y="205946"/>
                    <a:pt x="1317686" y="179276"/>
                    <a:pt x="1365946" y="172926"/>
                  </a:cubicBezTo>
                  <a:cubicBezTo>
                    <a:pt x="1416746" y="165306"/>
                    <a:pt x="1480246" y="193246"/>
                    <a:pt x="1525966" y="194516"/>
                  </a:cubicBezTo>
                  <a:cubicBezTo>
                    <a:pt x="1561526" y="195786"/>
                    <a:pt x="1593276" y="198326"/>
                    <a:pt x="1621216" y="186896"/>
                  </a:cubicBezTo>
                  <a:cubicBezTo>
                    <a:pt x="1649156" y="175466"/>
                    <a:pt x="1664396" y="136096"/>
                    <a:pt x="1693606" y="124666"/>
                  </a:cubicBezTo>
                  <a:cubicBezTo>
                    <a:pt x="1724086" y="114506"/>
                    <a:pt x="1768536" y="119586"/>
                    <a:pt x="1800286" y="124666"/>
                  </a:cubicBezTo>
                  <a:cubicBezTo>
                    <a:pt x="1826956" y="128476"/>
                    <a:pt x="1847276" y="137366"/>
                    <a:pt x="1872676" y="150066"/>
                  </a:cubicBezTo>
                  <a:cubicBezTo>
                    <a:pt x="1901886" y="166576"/>
                    <a:pt x="1950146" y="186896"/>
                    <a:pt x="1964116" y="214836"/>
                  </a:cubicBezTo>
                  <a:cubicBezTo>
                    <a:pt x="1976816" y="238966"/>
                    <a:pt x="1975546" y="284686"/>
                    <a:pt x="1960306" y="306276"/>
                  </a:cubicBezTo>
                  <a:cubicBezTo>
                    <a:pt x="1946336" y="329136"/>
                    <a:pt x="1913316" y="334216"/>
                    <a:pt x="1873946" y="345646"/>
                  </a:cubicBezTo>
                  <a:cubicBezTo>
                    <a:pt x="1793936" y="371046"/>
                    <a:pt x="1597086" y="404066"/>
                    <a:pt x="1501836" y="411686"/>
                  </a:cubicBezTo>
                  <a:cubicBezTo>
                    <a:pt x="1443416" y="415496"/>
                    <a:pt x="1387536" y="420576"/>
                    <a:pt x="1359596" y="407876"/>
                  </a:cubicBezTo>
                  <a:cubicBezTo>
                    <a:pt x="1344356" y="400256"/>
                    <a:pt x="1335466" y="386286"/>
                    <a:pt x="1330386" y="376126"/>
                  </a:cubicBezTo>
                  <a:cubicBezTo>
                    <a:pt x="1326576" y="365966"/>
                    <a:pt x="1325306" y="357076"/>
                    <a:pt x="1326576" y="346916"/>
                  </a:cubicBezTo>
                  <a:cubicBezTo>
                    <a:pt x="1329116" y="334216"/>
                    <a:pt x="1338006" y="316436"/>
                    <a:pt x="1346896" y="307546"/>
                  </a:cubicBezTo>
                  <a:cubicBezTo>
                    <a:pt x="1353246" y="301196"/>
                    <a:pt x="1357056" y="298656"/>
                    <a:pt x="1372296" y="293576"/>
                  </a:cubicBezTo>
                  <a:cubicBezTo>
                    <a:pt x="1459926" y="270716"/>
                    <a:pt x="2094926" y="271986"/>
                    <a:pt x="2294316" y="270716"/>
                  </a:cubicBezTo>
                  <a:cubicBezTo>
                    <a:pt x="2389566" y="269446"/>
                    <a:pt x="2468306" y="258016"/>
                    <a:pt x="2505136" y="273256"/>
                  </a:cubicBezTo>
                  <a:cubicBezTo>
                    <a:pt x="2521646" y="280876"/>
                    <a:pt x="2527996" y="291036"/>
                    <a:pt x="2533076" y="302466"/>
                  </a:cubicBezTo>
                  <a:cubicBezTo>
                    <a:pt x="2538156" y="315166"/>
                    <a:pt x="2540696" y="331676"/>
                    <a:pt x="2535616" y="344376"/>
                  </a:cubicBezTo>
                  <a:cubicBezTo>
                    <a:pt x="2527996" y="359616"/>
                    <a:pt x="2514026" y="373586"/>
                    <a:pt x="2482276" y="385016"/>
                  </a:cubicBezTo>
                  <a:cubicBezTo>
                    <a:pt x="2360356" y="430736"/>
                    <a:pt x="1717736" y="424386"/>
                    <a:pt x="1476436" y="424386"/>
                  </a:cubicBezTo>
                  <a:cubicBezTo>
                    <a:pt x="1341816" y="424386"/>
                    <a:pt x="1208466" y="433276"/>
                    <a:pt x="1161476" y="412956"/>
                  </a:cubicBezTo>
                  <a:cubicBezTo>
                    <a:pt x="1143696" y="405336"/>
                    <a:pt x="1137346" y="396446"/>
                    <a:pt x="1132266" y="385016"/>
                  </a:cubicBezTo>
                  <a:cubicBezTo>
                    <a:pt x="1127186" y="372316"/>
                    <a:pt x="1125916" y="355806"/>
                    <a:pt x="1129726" y="344376"/>
                  </a:cubicBezTo>
                  <a:cubicBezTo>
                    <a:pt x="1133536" y="331676"/>
                    <a:pt x="1144966" y="317706"/>
                    <a:pt x="1155126" y="311356"/>
                  </a:cubicBezTo>
                  <a:cubicBezTo>
                    <a:pt x="1162746" y="306276"/>
                    <a:pt x="1165286" y="306276"/>
                    <a:pt x="1180526" y="303736"/>
                  </a:cubicBezTo>
                  <a:cubicBezTo>
                    <a:pt x="1271966" y="285956"/>
                    <a:pt x="2051746" y="226266"/>
                    <a:pt x="2162236" y="238966"/>
                  </a:cubicBezTo>
                  <a:cubicBezTo>
                    <a:pt x="2185096" y="242776"/>
                    <a:pt x="2192716" y="242776"/>
                    <a:pt x="2202876" y="251666"/>
                  </a:cubicBezTo>
                  <a:cubicBezTo>
                    <a:pt x="2214306" y="263096"/>
                    <a:pt x="2225736" y="287226"/>
                    <a:pt x="2225736" y="302466"/>
                  </a:cubicBezTo>
                  <a:cubicBezTo>
                    <a:pt x="2225736" y="316436"/>
                    <a:pt x="2218116" y="331676"/>
                    <a:pt x="2207956" y="341836"/>
                  </a:cubicBezTo>
                  <a:cubicBezTo>
                    <a:pt x="2195256" y="353266"/>
                    <a:pt x="2182556" y="357076"/>
                    <a:pt x="2148266" y="365966"/>
                  </a:cubicBezTo>
                  <a:cubicBezTo>
                    <a:pt x="1978086" y="404066"/>
                    <a:pt x="922716" y="453596"/>
                    <a:pt x="564576" y="470106"/>
                  </a:cubicBezTo>
                  <a:cubicBezTo>
                    <a:pt x="381696" y="478996"/>
                    <a:pt x="243266" y="485346"/>
                    <a:pt x="149286" y="481536"/>
                  </a:cubicBezTo>
                  <a:cubicBezTo>
                    <a:pt x="102296" y="480266"/>
                    <a:pt x="64196" y="477726"/>
                    <a:pt x="41336" y="470106"/>
                  </a:cubicBezTo>
                  <a:cubicBezTo>
                    <a:pt x="29906" y="466296"/>
                    <a:pt x="23556" y="462486"/>
                    <a:pt x="17206" y="454866"/>
                  </a:cubicBezTo>
                  <a:cubicBezTo>
                    <a:pt x="8316" y="442166"/>
                    <a:pt x="-574" y="414226"/>
                    <a:pt x="696" y="400256"/>
                  </a:cubicBezTo>
                  <a:cubicBezTo>
                    <a:pt x="1966" y="388826"/>
                    <a:pt x="5776" y="381206"/>
                    <a:pt x="13396" y="373586"/>
                  </a:cubicBezTo>
                  <a:cubicBezTo>
                    <a:pt x="21016" y="363426"/>
                    <a:pt x="27366" y="359616"/>
                    <a:pt x="50226" y="350726"/>
                  </a:cubicBezTo>
                  <a:cubicBezTo>
                    <a:pt x="196276" y="297386"/>
                    <a:pt x="1598356" y="35766"/>
                    <a:pt x="1755836" y="51006"/>
                  </a:cubicBezTo>
                  <a:cubicBezTo>
                    <a:pt x="1781236" y="53546"/>
                    <a:pt x="1788856" y="58626"/>
                    <a:pt x="1799016" y="68786"/>
                  </a:cubicBezTo>
                  <a:cubicBezTo>
                    <a:pt x="1810446" y="77676"/>
                    <a:pt x="1819336" y="95456"/>
                    <a:pt x="1820606" y="110696"/>
                  </a:cubicBezTo>
                  <a:cubicBezTo>
                    <a:pt x="1823146" y="124666"/>
                    <a:pt x="1818066" y="143716"/>
                    <a:pt x="1809176" y="156416"/>
                  </a:cubicBezTo>
                  <a:cubicBezTo>
                    <a:pt x="1801556" y="167846"/>
                    <a:pt x="1793936" y="175466"/>
                    <a:pt x="1771076" y="183086"/>
                  </a:cubicBezTo>
                  <a:cubicBezTo>
                    <a:pt x="1683446" y="208486"/>
                    <a:pt x="1174176" y="217376"/>
                    <a:pt x="1085276" y="175466"/>
                  </a:cubicBezTo>
                  <a:cubicBezTo>
                    <a:pt x="1057336" y="162766"/>
                    <a:pt x="1045906" y="143716"/>
                    <a:pt x="1042096" y="124666"/>
                  </a:cubicBezTo>
                  <a:cubicBezTo>
                    <a:pt x="1038286" y="105616"/>
                    <a:pt x="1047176" y="76406"/>
                    <a:pt x="1059876" y="59896"/>
                  </a:cubicBezTo>
                  <a:cubicBezTo>
                    <a:pt x="1071306" y="45926"/>
                    <a:pt x="1090356" y="39576"/>
                    <a:pt x="1111946" y="30686"/>
                  </a:cubicBezTo>
                  <a:cubicBezTo>
                    <a:pt x="1142426" y="19256"/>
                    <a:pt x="1197036" y="-2334"/>
                    <a:pt x="1226246" y="206"/>
                  </a:cubicBezTo>
                  <a:cubicBezTo>
                    <a:pt x="1244026" y="2746"/>
                    <a:pt x="1259266" y="14176"/>
                    <a:pt x="1269426" y="24336"/>
                  </a:cubicBezTo>
                  <a:cubicBezTo>
                    <a:pt x="1277046" y="33226"/>
                    <a:pt x="1282126" y="43386"/>
                    <a:pt x="1283396" y="54816"/>
                  </a:cubicBezTo>
                  <a:cubicBezTo>
                    <a:pt x="1285936" y="68786"/>
                    <a:pt x="1283396" y="90376"/>
                    <a:pt x="1275776" y="104346"/>
                  </a:cubicBezTo>
                  <a:cubicBezTo>
                    <a:pt x="1269426" y="117046"/>
                    <a:pt x="1238946" y="136096"/>
                    <a:pt x="1238946" y="136096"/>
                  </a:cubicBezTo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id="57" name="Group 63">
            <a:extLst>
              <a:ext uri="{FF2B5EF4-FFF2-40B4-BE49-F238E27FC236}">
                <a16:creationId xmlns:a16="http://schemas.microsoft.com/office/drawing/2014/main" id="{E0E64880-15CB-0EE6-D84B-46121E5A2995}"/>
              </a:ext>
            </a:extLst>
          </p:cNvPr>
          <p:cNvGrpSpPr/>
          <p:nvPr/>
        </p:nvGrpSpPr>
        <p:grpSpPr>
          <a:xfrm>
            <a:off x="10871707" y="2984007"/>
            <a:ext cx="1791537" cy="1027619"/>
            <a:chOff x="0" y="0"/>
            <a:chExt cx="471845" cy="270649"/>
          </a:xfrm>
        </p:grpSpPr>
        <p:sp>
          <p:nvSpPr>
            <p:cNvPr id="58" name="Freeform 64">
              <a:extLst>
                <a:ext uri="{FF2B5EF4-FFF2-40B4-BE49-F238E27FC236}">
                  <a16:creationId xmlns:a16="http://schemas.microsoft.com/office/drawing/2014/main" id="{95A77939-0BBA-214B-6B6A-21D2387E5635}"/>
                </a:ext>
              </a:extLst>
            </p:cNvPr>
            <p:cNvSpPr/>
            <p:nvPr/>
          </p:nvSpPr>
          <p:spPr>
            <a:xfrm>
              <a:off x="0" y="0"/>
              <a:ext cx="471845" cy="270649"/>
            </a:xfrm>
            <a:custGeom>
              <a:avLst/>
              <a:gdLst/>
              <a:ahLst/>
              <a:cxnLst/>
              <a:rect l="l" t="t" r="r" b="b"/>
              <a:pathLst>
                <a:path w="471845" h="270649">
                  <a:moveTo>
                    <a:pt x="0" y="0"/>
                  </a:moveTo>
                  <a:lnTo>
                    <a:pt x="471845" y="0"/>
                  </a:lnTo>
                  <a:lnTo>
                    <a:pt x="471845" y="270649"/>
                  </a:lnTo>
                  <a:lnTo>
                    <a:pt x="0" y="270649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9" name="TextBox 65">
              <a:extLst>
                <a:ext uri="{FF2B5EF4-FFF2-40B4-BE49-F238E27FC236}">
                  <a16:creationId xmlns:a16="http://schemas.microsoft.com/office/drawing/2014/main" id="{9B08B4D3-87D6-2CB5-944D-3E807197B654}"/>
                </a:ext>
              </a:extLst>
            </p:cNvPr>
            <p:cNvSpPr txBox="1"/>
            <p:nvPr/>
          </p:nvSpPr>
          <p:spPr>
            <a:xfrm>
              <a:off x="0" y="-38100"/>
              <a:ext cx="471845" cy="3087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0" name="Group 66">
            <a:extLst>
              <a:ext uri="{FF2B5EF4-FFF2-40B4-BE49-F238E27FC236}">
                <a16:creationId xmlns:a16="http://schemas.microsoft.com/office/drawing/2014/main" id="{6839F118-65CF-18D7-C92F-B8198BA891B2}"/>
              </a:ext>
            </a:extLst>
          </p:cNvPr>
          <p:cNvGrpSpPr/>
          <p:nvPr/>
        </p:nvGrpSpPr>
        <p:grpSpPr>
          <a:xfrm>
            <a:off x="10442793" y="4067176"/>
            <a:ext cx="1791537" cy="1027619"/>
            <a:chOff x="0" y="0"/>
            <a:chExt cx="471845" cy="270649"/>
          </a:xfrm>
        </p:grpSpPr>
        <p:sp>
          <p:nvSpPr>
            <p:cNvPr id="61" name="Freeform 67">
              <a:extLst>
                <a:ext uri="{FF2B5EF4-FFF2-40B4-BE49-F238E27FC236}">
                  <a16:creationId xmlns:a16="http://schemas.microsoft.com/office/drawing/2014/main" id="{E85F1C7F-ED3C-E107-4936-07F273BB6751}"/>
                </a:ext>
              </a:extLst>
            </p:cNvPr>
            <p:cNvSpPr/>
            <p:nvPr/>
          </p:nvSpPr>
          <p:spPr>
            <a:xfrm>
              <a:off x="0" y="0"/>
              <a:ext cx="471845" cy="270649"/>
            </a:xfrm>
            <a:custGeom>
              <a:avLst/>
              <a:gdLst/>
              <a:ahLst/>
              <a:cxnLst/>
              <a:rect l="l" t="t" r="r" b="b"/>
              <a:pathLst>
                <a:path w="471845" h="270649">
                  <a:moveTo>
                    <a:pt x="0" y="0"/>
                  </a:moveTo>
                  <a:lnTo>
                    <a:pt x="471845" y="0"/>
                  </a:lnTo>
                  <a:lnTo>
                    <a:pt x="471845" y="270649"/>
                  </a:lnTo>
                  <a:lnTo>
                    <a:pt x="0" y="270649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62" name="TextBox 68">
              <a:extLst>
                <a:ext uri="{FF2B5EF4-FFF2-40B4-BE49-F238E27FC236}">
                  <a16:creationId xmlns:a16="http://schemas.microsoft.com/office/drawing/2014/main" id="{9DFE4DF8-FC00-B959-FD46-19E831A6AB3F}"/>
                </a:ext>
              </a:extLst>
            </p:cNvPr>
            <p:cNvSpPr txBox="1"/>
            <p:nvPr/>
          </p:nvSpPr>
          <p:spPr>
            <a:xfrm>
              <a:off x="0" y="-38100"/>
              <a:ext cx="471845" cy="3087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3" name="TextBox 69">
            <a:extLst>
              <a:ext uri="{FF2B5EF4-FFF2-40B4-BE49-F238E27FC236}">
                <a16:creationId xmlns:a16="http://schemas.microsoft.com/office/drawing/2014/main" id="{6C6D1BF7-8B6F-50B6-71A3-C03E7EDA9985}"/>
              </a:ext>
            </a:extLst>
          </p:cNvPr>
          <p:cNvSpPr txBox="1"/>
          <p:nvPr/>
        </p:nvSpPr>
        <p:spPr>
          <a:xfrm>
            <a:off x="8697077" y="4363365"/>
            <a:ext cx="4104581" cy="12098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55"/>
              </a:lnSpc>
              <a:spcBef>
                <a:spcPct val="0"/>
              </a:spcBef>
            </a:pPr>
            <a:r>
              <a:rPr lang="en-US" sz="1682" dirty="0">
                <a:solidFill>
                  <a:srgbClr val="000000"/>
                </a:solidFill>
                <a:latin typeface="Poppins" panose="00000500000000000000" pitchFamily="2" charset="0"/>
                <a:ea typeface="Open Sans"/>
                <a:cs typeface="Poppins" panose="00000500000000000000" pitchFamily="2" charset="0"/>
                <a:sym typeface="Open Sans"/>
              </a:rPr>
              <a:t>1979: SIAS – </a:t>
            </a:r>
            <a:r>
              <a:rPr lang="en-US" sz="1682" dirty="0" err="1">
                <a:solidFill>
                  <a:srgbClr val="000000"/>
                </a:solidFill>
                <a:latin typeface="Poppins" panose="00000500000000000000" pitchFamily="2" charset="0"/>
                <a:ea typeface="Open Sans"/>
                <a:cs typeface="Poppins" panose="00000500000000000000" pitchFamily="2" charset="0"/>
                <a:sym typeface="Open Sans"/>
              </a:rPr>
              <a:t>Sociedade</a:t>
            </a:r>
            <a:r>
              <a:rPr lang="en-US" sz="1682" dirty="0">
                <a:solidFill>
                  <a:srgbClr val="000000"/>
                </a:solidFill>
                <a:latin typeface="Poppins" panose="00000500000000000000" pitchFamily="2" charset="0"/>
                <a:ea typeface="Open Sans"/>
                <a:cs typeface="Poppins" panose="00000500000000000000" pitchFamily="2" charset="0"/>
                <a:sym typeface="Open Sans"/>
              </a:rPr>
              <a:t> </a:t>
            </a:r>
            <a:r>
              <a:rPr lang="en-US" sz="1682" dirty="0" err="1">
                <a:solidFill>
                  <a:srgbClr val="000000"/>
                </a:solidFill>
                <a:latin typeface="Poppins" panose="00000500000000000000" pitchFamily="2" charset="0"/>
                <a:ea typeface="Open Sans"/>
                <a:cs typeface="Poppins" panose="00000500000000000000" pitchFamily="2" charset="0"/>
                <a:sym typeface="Open Sans"/>
              </a:rPr>
              <a:t>Ibgeana</a:t>
            </a:r>
            <a:r>
              <a:rPr lang="en-US" sz="1682" dirty="0">
                <a:solidFill>
                  <a:srgbClr val="000000"/>
                </a:solidFill>
                <a:latin typeface="Poppins" panose="00000500000000000000" pitchFamily="2" charset="0"/>
                <a:ea typeface="Open Sans"/>
                <a:cs typeface="Poppins" panose="00000500000000000000" pitchFamily="2" charset="0"/>
                <a:sym typeface="Open Sans"/>
              </a:rPr>
              <a:t> de </a:t>
            </a:r>
            <a:r>
              <a:rPr lang="en-US" sz="1682" dirty="0" err="1">
                <a:solidFill>
                  <a:srgbClr val="000000"/>
                </a:solidFill>
                <a:latin typeface="Poppins" panose="00000500000000000000" pitchFamily="2" charset="0"/>
                <a:ea typeface="Open Sans"/>
                <a:cs typeface="Poppins" panose="00000500000000000000" pitchFamily="2" charset="0"/>
                <a:sym typeface="Open Sans"/>
              </a:rPr>
              <a:t>Assistência</a:t>
            </a:r>
            <a:r>
              <a:rPr lang="en-US" sz="1682" dirty="0">
                <a:solidFill>
                  <a:srgbClr val="000000"/>
                </a:solidFill>
                <a:latin typeface="Poppins" panose="00000500000000000000" pitchFamily="2" charset="0"/>
                <a:ea typeface="Open Sans"/>
                <a:cs typeface="Poppins" panose="00000500000000000000" pitchFamily="2" charset="0"/>
                <a:sym typeface="Open Sans"/>
              </a:rPr>
              <a:t> e </a:t>
            </a:r>
            <a:r>
              <a:rPr lang="en-US" sz="1682" dirty="0" err="1">
                <a:solidFill>
                  <a:srgbClr val="000000"/>
                </a:solidFill>
                <a:latin typeface="Poppins" panose="00000500000000000000" pitchFamily="2" charset="0"/>
                <a:ea typeface="Open Sans"/>
                <a:cs typeface="Poppins" panose="00000500000000000000" pitchFamily="2" charset="0"/>
                <a:sym typeface="Open Sans"/>
              </a:rPr>
              <a:t>Seguridade</a:t>
            </a:r>
            <a:r>
              <a:rPr lang="en-US" sz="1682" dirty="0">
                <a:solidFill>
                  <a:srgbClr val="000000"/>
                </a:solidFill>
                <a:latin typeface="Poppins" panose="00000500000000000000" pitchFamily="2" charset="0"/>
                <a:ea typeface="Open Sans"/>
                <a:cs typeface="Poppins" panose="00000500000000000000" pitchFamily="2" charset="0"/>
                <a:sym typeface="Open Sans"/>
              </a:rPr>
              <a:t> (</a:t>
            </a:r>
            <a:r>
              <a:rPr lang="en-US" sz="1682" dirty="0" err="1">
                <a:solidFill>
                  <a:srgbClr val="000000"/>
                </a:solidFill>
                <a:latin typeface="Poppins" panose="00000500000000000000" pitchFamily="2" charset="0"/>
                <a:ea typeface="Open Sans"/>
                <a:cs typeface="Poppins" panose="00000500000000000000" pitchFamily="2" charset="0"/>
                <a:sym typeface="Open Sans"/>
              </a:rPr>
              <a:t>Previdência</a:t>
            </a:r>
            <a:r>
              <a:rPr lang="en-US" sz="1682" dirty="0">
                <a:solidFill>
                  <a:srgbClr val="000000"/>
                </a:solidFill>
                <a:latin typeface="Poppins" panose="00000500000000000000" pitchFamily="2" charset="0"/>
                <a:ea typeface="Open Sans"/>
                <a:cs typeface="Poppins" panose="00000500000000000000" pitchFamily="2" charset="0"/>
                <a:sym typeface="Open Sans"/>
              </a:rPr>
              <a:t> </a:t>
            </a:r>
            <a:r>
              <a:rPr lang="en-US" sz="1682" dirty="0" err="1">
                <a:solidFill>
                  <a:srgbClr val="000000"/>
                </a:solidFill>
                <a:latin typeface="Poppins" panose="00000500000000000000" pitchFamily="2" charset="0"/>
                <a:ea typeface="Open Sans"/>
                <a:cs typeface="Poppins" panose="00000500000000000000" pitchFamily="2" charset="0"/>
                <a:sym typeface="Open Sans"/>
              </a:rPr>
              <a:t>Privada</a:t>
            </a:r>
            <a:r>
              <a:rPr lang="en-US" sz="1682" dirty="0">
                <a:solidFill>
                  <a:srgbClr val="000000"/>
                </a:solidFill>
                <a:latin typeface="Poppins" panose="00000500000000000000" pitchFamily="2" charset="0"/>
                <a:ea typeface="Open Sans"/>
                <a:cs typeface="Poppins" panose="00000500000000000000" pitchFamily="2" charset="0"/>
                <a:sym typeface="Open Sans"/>
              </a:rPr>
              <a:t>) – Lei nº 6.435/1977</a:t>
            </a:r>
          </a:p>
          <a:p>
            <a:pPr algn="ctr">
              <a:lnSpc>
                <a:spcPts val="2355"/>
              </a:lnSpc>
              <a:spcBef>
                <a:spcPct val="0"/>
              </a:spcBef>
            </a:pPr>
            <a:endParaRPr lang="en-US" sz="1682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4" name="TextBox 70">
            <a:extLst>
              <a:ext uri="{FF2B5EF4-FFF2-40B4-BE49-F238E27FC236}">
                <a16:creationId xmlns:a16="http://schemas.microsoft.com/office/drawing/2014/main" id="{9F8D3E79-967A-14D2-CB5D-2AF329CF6A1A}"/>
              </a:ext>
            </a:extLst>
          </p:cNvPr>
          <p:cNvSpPr txBox="1"/>
          <p:nvPr/>
        </p:nvSpPr>
        <p:spPr>
          <a:xfrm>
            <a:off x="910709" y="1030878"/>
            <a:ext cx="4975566" cy="718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25"/>
              </a:lnSpc>
              <a:spcBef>
                <a:spcPct val="0"/>
              </a:spcBef>
            </a:pPr>
            <a:r>
              <a:rPr lang="en-US" sz="4767" b="1" spc="19" dirty="0">
                <a:solidFill>
                  <a:srgbClr val="E7B229"/>
                </a:solidFill>
                <a:latin typeface="Poppins Bold" panose="00000800000000000000" charset="0"/>
                <a:ea typeface="Poppins Heavy"/>
                <a:cs typeface="Poppins Bold" panose="00000800000000000000" charset="0"/>
                <a:sym typeface="Poppins Heavy"/>
              </a:rPr>
              <a:t>Quem </a:t>
            </a:r>
            <a:r>
              <a:rPr lang="en-US" sz="4767" b="1" spc="19" dirty="0" err="1">
                <a:solidFill>
                  <a:srgbClr val="E7B229"/>
                </a:solidFill>
                <a:latin typeface="Poppins Bold" panose="00000800000000000000" charset="0"/>
                <a:ea typeface="Poppins Heavy"/>
                <a:cs typeface="Poppins Bold" panose="00000800000000000000" charset="0"/>
                <a:sym typeface="Poppins Heavy"/>
              </a:rPr>
              <a:t>somos</a:t>
            </a:r>
            <a:r>
              <a:rPr lang="en-US" sz="4767" b="1" spc="19" dirty="0">
                <a:solidFill>
                  <a:srgbClr val="E7B229"/>
                </a:solidFill>
                <a:latin typeface="Poppins Bold" panose="00000800000000000000" charset="0"/>
                <a:ea typeface="Poppins Heavy"/>
                <a:cs typeface="Poppins Bold" panose="00000800000000000000" charset="0"/>
                <a:sym typeface="Poppins Heavy"/>
              </a:rPr>
              <a:t> ?</a:t>
            </a:r>
          </a:p>
        </p:txBody>
      </p:sp>
      <p:sp>
        <p:nvSpPr>
          <p:cNvPr id="65" name="TextBox 71">
            <a:extLst>
              <a:ext uri="{FF2B5EF4-FFF2-40B4-BE49-F238E27FC236}">
                <a16:creationId xmlns:a16="http://schemas.microsoft.com/office/drawing/2014/main" id="{E8A489A9-08D8-80DF-BDD2-60614561600A}"/>
              </a:ext>
            </a:extLst>
          </p:cNvPr>
          <p:cNvSpPr txBox="1"/>
          <p:nvPr/>
        </p:nvSpPr>
        <p:spPr>
          <a:xfrm>
            <a:off x="910709" y="1867718"/>
            <a:ext cx="5727419" cy="43373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b="1" dirty="0">
                <a:solidFill>
                  <a:schemeClr val="bg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 </a:t>
            </a:r>
            <a:r>
              <a:rPr lang="en-US" sz="2400" b="1" dirty="0" err="1">
                <a:solidFill>
                  <a:schemeClr val="bg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Sociedade</a:t>
            </a:r>
            <a:r>
              <a:rPr lang="en-US" sz="2400" b="1" dirty="0">
                <a:solidFill>
                  <a:schemeClr val="bg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Ibgeana</a:t>
            </a:r>
            <a:r>
              <a:rPr lang="en-US" sz="2400" b="1" dirty="0">
                <a:solidFill>
                  <a:schemeClr val="bg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de </a:t>
            </a:r>
            <a:r>
              <a:rPr lang="en-US" sz="2400" b="1" dirty="0" err="1">
                <a:solidFill>
                  <a:schemeClr val="bg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Assistência</a:t>
            </a:r>
            <a:r>
              <a:rPr lang="en-US" sz="2400" b="1" dirty="0">
                <a:solidFill>
                  <a:schemeClr val="bg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e </a:t>
            </a:r>
            <a:r>
              <a:rPr lang="en-US" sz="2400" b="1" dirty="0" err="1">
                <a:solidFill>
                  <a:schemeClr val="bg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Seguridade</a:t>
            </a:r>
            <a:r>
              <a:rPr lang="en-US" sz="2400" b="1" dirty="0">
                <a:solidFill>
                  <a:schemeClr val="bg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– SIAS é </a:t>
            </a:r>
            <a:r>
              <a:rPr lang="en-US" sz="2400" b="1" dirty="0" err="1">
                <a:solidFill>
                  <a:schemeClr val="bg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uma</a:t>
            </a:r>
            <a:r>
              <a:rPr lang="en-US" sz="2400" b="1" dirty="0">
                <a:solidFill>
                  <a:schemeClr val="bg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entidade</a:t>
            </a:r>
            <a:r>
              <a:rPr lang="en-US" sz="2400" b="1" dirty="0">
                <a:solidFill>
                  <a:schemeClr val="bg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fechada</a:t>
            </a:r>
            <a:r>
              <a:rPr lang="en-US" sz="2400" b="1" dirty="0">
                <a:solidFill>
                  <a:schemeClr val="bg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de </a:t>
            </a:r>
            <a:r>
              <a:rPr lang="en-US" sz="2400" b="1" dirty="0" err="1">
                <a:solidFill>
                  <a:schemeClr val="bg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previdência</a:t>
            </a:r>
            <a:r>
              <a:rPr lang="en-US" sz="2400" b="1" dirty="0">
                <a:solidFill>
                  <a:schemeClr val="bg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complementar</a:t>
            </a:r>
            <a:r>
              <a:rPr lang="en-US" sz="2400" b="1" dirty="0">
                <a:solidFill>
                  <a:schemeClr val="bg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, </a:t>
            </a:r>
            <a:r>
              <a:rPr lang="en-US" sz="2400" b="1" dirty="0" err="1">
                <a:solidFill>
                  <a:schemeClr val="bg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instituída</a:t>
            </a:r>
            <a:r>
              <a:rPr lang="en-US" sz="2400" b="1" dirty="0">
                <a:solidFill>
                  <a:schemeClr val="bg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pelo</a:t>
            </a:r>
            <a:r>
              <a:rPr lang="en-US" sz="2400" b="1" dirty="0">
                <a:solidFill>
                  <a:schemeClr val="bg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IBGE e </a:t>
            </a:r>
            <a:r>
              <a:rPr lang="en-US" sz="2400" b="1" dirty="0" err="1">
                <a:solidFill>
                  <a:schemeClr val="bg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organizada</a:t>
            </a:r>
            <a:r>
              <a:rPr lang="en-US" sz="2400" b="1" dirty="0">
                <a:solidFill>
                  <a:schemeClr val="bg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sob a forma de </a:t>
            </a:r>
            <a:r>
              <a:rPr lang="en-US" sz="2400" b="1" dirty="0" err="1">
                <a:solidFill>
                  <a:schemeClr val="bg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sociedade</a:t>
            </a:r>
            <a:r>
              <a:rPr lang="en-US" sz="2400" b="1" dirty="0">
                <a:solidFill>
                  <a:schemeClr val="bg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civil </a:t>
            </a:r>
            <a:r>
              <a:rPr lang="en-US" sz="2400" b="1" dirty="0" err="1">
                <a:solidFill>
                  <a:schemeClr val="bg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sem</a:t>
            </a:r>
            <a:r>
              <a:rPr lang="en-US" sz="2400" b="1" dirty="0">
                <a:solidFill>
                  <a:schemeClr val="bg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fins </a:t>
            </a:r>
            <a:r>
              <a:rPr lang="en-US" sz="2400" b="1" dirty="0" err="1">
                <a:solidFill>
                  <a:schemeClr val="bg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lucrativos</a:t>
            </a:r>
            <a:r>
              <a:rPr lang="en-US" sz="2400" b="1" dirty="0">
                <a:solidFill>
                  <a:schemeClr val="bg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. A </a:t>
            </a:r>
            <a:r>
              <a:rPr lang="en-US" sz="2400" b="1" dirty="0" err="1">
                <a:solidFill>
                  <a:schemeClr val="bg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entidade</a:t>
            </a:r>
            <a:r>
              <a:rPr lang="en-US" sz="2400" b="1" dirty="0">
                <a:solidFill>
                  <a:schemeClr val="bg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é </a:t>
            </a:r>
            <a:r>
              <a:rPr lang="en-US" sz="2400" b="1" dirty="0" err="1">
                <a:solidFill>
                  <a:schemeClr val="bg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regida</a:t>
            </a:r>
            <a:r>
              <a:rPr lang="en-US" sz="2400" b="1" dirty="0">
                <a:solidFill>
                  <a:schemeClr val="bg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pelas</a:t>
            </a:r>
            <a:r>
              <a:rPr lang="en-US" sz="2400" b="1" dirty="0">
                <a:solidFill>
                  <a:schemeClr val="bg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Leis </a:t>
            </a:r>
            <a:r>
              <a:rPr lang="en-US" sz="2400" b="1" dirty="0" err="1">
                <a:solidFill>
                  <a:schemeClr val="bg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Complementares</a:t>
            </a:r>
            <a:r>
              <a:rPr lang="en-US" sz="2400" b="1" dirty="0">
                <a:solidFill>
                  <a:schemeClr val="bg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nº 108 e 109, de 29/05/2001.</a:t>
            </a:r>
          </a:p>
          <a:p>
            <a:pPr algn="l">
              <a:lnSpc>
                <a:spcPts val="3359"/>
              </a:lnSpc>
            </a:pPr>
            <a:endParaRPr lang="en-US" sz="2400" b="1" dirty="0">
              <a:solidFill>
                <a:srgbClr val="FFFFFF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66" name="TextBox 72">
            <a:extLst>
              <a:ext uri="{FF2B5EF4-FFF2-40B4-BE49-F238E27FC236}">
                <a16:creationId xmlns:a16="http://schemas.microsoft.com/office/drawing/2014/main" id="{F6EA85B6-AAD1-FAE5-03D8-9B4B605F855F}"/>
              </a:ext>
            </a:extLst>
          </p:cNvPr>
          <p:cNvSpPr txBox="1"/>
          <p:nvPr/>
        </p:nvSpPr>
        <p:spPr>
          <a:xfrm>
            <a:off x="10183622" y="2892260"/>
            <a:ext cx="3511769" cy="864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77"/>
              </a:lnSpc>
              <a:spcBef>
                <a:spcPct val="0"/>
              </a:spcBef>
            </a:pPr>
            <a:r>
              <a:rPr lang="en-US" sz="1626" dirty="0">
                <a:solidFill>
                  <a:srgbClr val="000000"/>
                </a:solidFill>
                <a:latin typeface="Poppins" panose="00000500000000000000" pitchFamily="2" charset="0"/>
                <a:ea typeface="Open Sans"/>
                <a:cs typeface="Poppins" panose="00000500000000000000" pitchFamily="2" charset="0"/>
                <a:sym typeface="Open Sans"/>
              </a:rPr>
              <a:t>1975: SIAS – </a:t>
            </a:r>
            <a:r>
              <a:rPr lang="en-US" sz="1626" dirty="0" err="1">
                <a:solidFill>
                  <a:srgbClr val="000000"/>
                </a:solidFill>
                <a:latin typeface="Poppins" panose="00000500000000000000" pitchFamily="2" charset="0"/>
                <a:ea typeface="Open Sans"/>
                <a:cs typeface="Poppins" panose="00000500000000000000" pitchFamily="2" charset="0"/>
                <a:sym typeface="Open Sans"/>
              </a:rPr>
              <a:t>Sociedade</a:t>
            </a:r>
            <a:r>
              <a:rPr lang="en-US" sz="1626" dirty="0">
                <a:solidFill>
                  <a:srgbClr val="000000"/>
                </a:solidFill>
                <a:latin typeface="Poppins" panose="00000500000000000000" pitchFamily="2" charset="0"/>
                <a:ea typeface="Open Sans"/>
                <a:cs typeface="Poppins" panose="00000500000000000000" pitchFamily="2" charset="0"/>
                <a:sym typeface="Open Sans"/>
              </a:rPr>
              <a:t> </a:t>
            </a:r>
            <a:r>
              <a:rPr lang="en-US" sz="1626" dirty="0" err="1">
                <a:solidFill>
                  <a:srgbClr val="000000"/>
                </a:solidFill>
                <a:latin typeface="Poppins" panose="00000500000000000000" pitchFamily="2" charset="0"/>
                <a:ea typeface="Open Sans"/>
                <a:cs typeface="Poppins" panose="00000500000000000000" pitchFamily="2" charset="0"/>
                <a:sym typeface="Open Sans"/>
              </a:rPr>
              <a:t>Ibgeana</a:t>
            </a:r>
            <a:r>
              <a:rPr lang="en-US" sz="1626" dirty="0">
                <a:solidFill>
                  <a:srgbClr val="000000"/>
                </a:solidFill>
                <a:latin typeface="Poppins" panose="00000500000000000000" pitchFamily="2" charset="0"/>
                <a:ea typeface="Open Sans"/>
                <a:cs typeface="Poppins" panose="00000500000000000000" pitchFamily="2" charset="0"/>
                <a:sym typeface="Open Sans"/>
              </a:rPr>
              <a:t> de </a:t>
            </a:r>
            <a:r>
              <a:rPr lang="en-US" sz="1626" dirty="0" err="1">
                <a:solidFill>
                  <a:srgbClr val="000000"/>
                </a:solidFill>
                <a:latin typeface="Poppins" panose="00000500000000000000" pitchFamily="2" charset="0"/>
                <a:ea typeface="Open Sans"/>
                <a:cs typeface="Poppins" panose="00000500000000000000" pitchFamily="2" charset="0"/>
                <a:sym typeface="Open Sans"/>
              </a:rPr>
              <a:t>Assistência</a:t>
            </a:r>
            <a:r>
              <a:rPr lang="en-US" sz="1626" dirty="0">
                <a:solidFill>
                  <a:srgbClr val="000000"/>
                </a:solidFill>
                <a:latin typeface="Poppins" panose="00000500000000000000" pitchFamily="2" charset="0"/>
                <a:ea typeface="Open Sans"/>
                <a:cs typeface="Poppins" panose="00000500000000000000" pitchFamily="2" charset="0"/>
                <a:sym typeface="Open Sans"/>
              </a:rPr>
              <a:t> Social</a:t>
            </a:r>
          </a:p>
          <a:p>
            <a:pPr algn="ctr">
              <a:lnSpc>
                <a:spcPts val="2277"/>
              </a:lnSpc>
              <a:spcBef>
                <a:spcPct val="0"/>
              </a:spcBef>
            </a:pPr>
            <a:endParaRPr lang="en-US" sz="1626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7" name="TextBox 73">
            <a:extLst>
              <a:ext uri="{FF2B5EF4-FFF2-40B4-BE49-F238E27FC236}">
                <a16:creationId xmlns:a16="http://schemas.microsoft.com/office/drawing/2014/main" id="{8D9383F6-FC72-81B8-39F7-404EDA64B7DE}"/>
              </a:ext>
            </a:extLst>
          </p:cNvPr>
          <p:cNvSpPr txBox="1"/>
          <p:nvPr/>
        </p:nvSpPr>
        <p:spPr>
          <a:xfrm>
            <a:off x="9431033" y="1179478"/>
            <a:ext cx="3511769" cy="864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77"/>
              </a:lnSpc>
              <a:spcBef>
                <a:spcPct val="0"/>
              </a:spcBef>
            </a:pPr>
            <a:r>
              <a:rPr lang="en-US" sz="1626" dirty="0">
                <a:solidFill>
                  <a:srgbClr val="000000"/>
                </a:solidFill>
                <a:latin typeface="Poppins" panose="00000500000000000000" pitchFamily="2" charset="0"/>
                <a:ea typeface="Open Sans"/>
                <a:cs typeface="Poppins" panose="00000500000000000000" pitchFamily="2" charset="0"/>
                <a:sym typeface="Open Sans"/>
              </a:rPr>
              <a:t>1950: CICT – </a:t>
            </a:r>
            <a:r>
              <a:rPr lang="en-US" sz="1626" dirty="0" err="1">
                <a:solidFill>
                  <a:srgbClr val="000000"/>
                </a:solidFill>
                <a:latin typeface="Poppins" panose="00000500000000000000" pitchFamily="2" charset="0"/>
                <a:ea typeface="Open Sans"/>
                <a:cs typeface="Poppins" panose="00000500000000000000" pitchFamily="2" charset="0"/>
                <a:sym typeface="Open Sans"/>
              </a:rPr>
              <a:t>Campanha</a:t>
            </a:r>
            <a:r>
              <a:rPr lang="en-US" sz="1626" dirty="0">
                <a:solidFill>
                  <a:srgbClr val="000000"/>
                </a:solidFill>
                <a:latin typeface="Poppins" panose="00000500000000000000" pitchFamily="2" charset="0"/>
                <a:ea typeface="Open Sans"/>
                <a:cs typeface="Poppins" panose="00000500000000000000" pitchFamily="2" charset="0"/>
                <a:sym typeface="Open Sans"/>
              </a:rPr>
              <a:t> </a:t>
            </a:r>
            <a:r>
              <a:rPr lang="en-US" sz="1626" dirty="0" err="1">
                <a:solidFill>
                  <a:srgbClr val="000000"/>
                </a:solidFill>
                <a:latin typeface="Poppins" panose="00000500000000000000" pitchFamily="2" charset="0"/>
                <a:ea typeface="Open Sans"/>
                <a:cs typeface="Poppins" panose="00000500000000000000" pitchFamily="2" charset="0"/>
                <a:sym typeface="Open Sans"/>
              </a:rPr>
              <a:t>Ibgeana</a:t>
            </a:r>
            <a:r>
              <a:rPr lang="en-US" sz="1626" dirty="0">
                <a:solidFill>
                  <a:srgbClr val="000000"/>
                </a:solidFill>
                <a:latin typeface="Poppins" panose="00000500000000000000" pitchFamily="2" charset="0"/>
                <a:ea typeface="Open Sans"/>
                <a:cs typeface="Poppins" panose="00000500000000000000" pitchFamily="2" charset="0"/>
                <a:sym typeface="Open Sans"/>
              </a:rPr>
              <a:t> Contra a </a:t>
            </a:r>
            <a:r>
              <a:rPr lang="en-US" sz="1626" dirty="0" err="1">
                <a:solidFill>
                  <a:srgbClr val="000000"/>
                </a:solidFill>
                <a:latin typeface="Poppins" panose="00000500000000000000" pitchFamily="2" charset="0"/>
                <a:ea typeface="Open Sans"/>
                <a:cs typeface="Poppins" panose="00000500000000000000" pitchFamily="2" charset="0"/>
                <a:sym typeface="Open Sans"/>
              </a:rPr>
              <a:t>Tuberculose</a:t>
            </a:r>
            <a:endParaRPr lang="en-US" sz="1626" dirty="0">
              <a:solidFill>
                <a:srgbClr val="000000"/>
              </a:solidFill>
              <a:latin typeface="Poppins" panose="00000500000000000000" pitchFamily="2" charset="0"/>
              <a:ea typeface="Open Sans"/>
              <a:cs typeface="Poppins" panose="00000500000000000000" pitchFamily="2" charset="0"/>
              <a:sym typeface="Open Sans"/>
            </a:endParaRPr>
          </a:p>
          <a:p>
            <a:pPr algn="ctr">
              <a:lnSpc>
                <a:spcPts val="2277"/>
              </a:lnSpc>
              <a:spcBef>
                <a:spcPct val="0"/>
              </a:spcBef>
            </a:pPr>
            <a:endParaRPr lang="en-US" sz="1626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8" name="TextBox 74">
            <a:extLst>
              <a:ext uri="{FF2B5EF4-FFF2-40B4-BE49-F238E27FC236}">
                <a16:creationId xmlns:a16="http://schemas.microsoft.com/office/drawing/2014/main" id="{E073DD78-9C19-BB78-304C-9CA6FD55AC0E}"/>
              </a:ext>
            </a:extLst>
          </p:cNvPr>
          <p:cNvSpPr txBox="1"/>
          <p:nvPr/>
        </p:nvSpPr>
        <p:spPr>
          <a:xfrm>
            <a:off x="11102544" y="283611"/>
            <a:ext cx="798157" cy="5700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77"/>
              </a:lnSpc>
            </a:pPr>
            <a:r>
              <a:rPr lang="en-US" sz="1626" dirty="0">
                <a:solidFill>
                  <a:srgbClr val="000000"/>
                </a:solidFill>
                <a:latin typeface="Poppins" panose="00000500000000000000" pitchFamily="2" charset="0"/>
                <a:ea typeface="Open Sans"/>
                <a:cs typeface="Poppins" panose="00000500000000000000" pitchFamily="2" charset="0"/>
                <a:sym typeface="Open Sans"/>
              </a:rPr>
              <a:t>ORIGEM</a:t>
            </a:r>
          </a:p>
          <a:p>
            <a:pPr algn="ctr">
              <a:lnSpc>
                <a:spcPts val="2277"/>
              </a:lnSpc>
              <a:spcBef>
                <a:spcPct val="0"/>
              </a:spcBef>
            </a:pPr>
            <a:endParaRPr lang="en-US" sz="1626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4" name="Freeform 3">
            <a:extLst>
              <a:ext uri="{FF2B5EF4-FFF2-40B4-BE49-F238E27FC236}">
                <a16:creationId xmlns:a16="http://schemas.microsoft.com/office/drawing/2014/main" id="{64EE18C3-E9B3-E283-8E29-D854AE1B6EC5}"/>
              </a:ext>
            </a:extLst>
          </p:cNvPr>
          <p:cNvSpPr/>
          <p:nvPr/>
        </p:nvSpPr>
        <p:spPr>
          <a:xfrm>
            <a:off x="14693381" y="-867300"/>
            <a:ext cx="9042909" cy="9026468"/>
          </a:xfrm>
          <a:custGeom>
            <a:avLst/>
            <a:gdLst/>
            <a:ahLst/>
            <a:cxnLst/>
            <a:rect l="l" t="t" r="r" b="b"/>
            <a:pathLst>
              <a:path w="9042909" h="9026468">
                <a:moveTo>
                  <a:pt x="0" y="0"/>
                </a:moveTo>
                <a:lnTo>
                  <a:pt x="9042909" y="0"/>
                </a:lnTo>
                <a:lnTo>
                  <a:pt x="9042909" y="9026468"/>
                </a:lnTo>
                <a:lnTo>
                  <a:pt x="0" y="902646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0" name="TextBox 14">
            <a:extLst>
              <a:ext uri="{FF2B5EF4-FFF2-40B4-BE49-F238E27FC236}">
                <a16:creationId xmlns:a16="http://schemas.microsoft.com/office/drawing/2014/main" id="{A4204E6F-3B45-50D9-A0C9-0FFB6224320A}"/>
              </a:ext>
            </a:extLst>
          </p:cNvPr>
          <p:cNvSpPr txBox="1"/>
          <p:nvPr/>
        </p:nvSpPr>
        <p:spPr>
          <a:xfrm>
            <a:off x="10161986" y="6129230"/>
            <a:ext cx="4179833" cy="7617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982"/>
              </a:lnSpc>
              <a:spcBef>
                <a:spcPct val="0"/>
              </a:spcBef>
            </a:pPr>
            <a:r>
              <a:rPr lang="en-US" sz="1600" b="1" dirty="0">
                <a:solidFill>
                  <a:srgbClr val="000000"/>
                </a:solidFill>
                <a:latin typeface="Poppins" panose="00000500000000000000" pitchFamily="2" charset="0"/>
                <a:ea typeface="Open Sans"/>
                <a:cs typeface="Poppins" panose="00000500000000000000" pitchFamily="2" charset="0"/>
                <a:sym typeface="Open Sans"/>
              </a:rPr>
              <a:t>1992: </a:t>
            </a:r>
            <a:r>
              <a:rPr lang="en-US" sz="1600" b="1" dirty="0" err="1">
                <a:solidFill>
                  <a:srgbClr val="000000"/>
                </a:solidFill>
                <a:latin typeface="Poppins" panose="00000500000000000000" pitchFamily="2" charset="0"/>
                <a:ea typeface="Open Sans"/>
                <a:cs typeface="Poppins" panose="00000500000000000000" pitchFamily="2" charset="0"/>
                <a:sym typeface="Open Sans"/>
              </a:rPr>
              <a:t>Criação</a:t>
            </a:r>
            <a:r>
              <a:rPr lang="en-US" sz="1600" b="1" dirty="0">
                <a:solidFill>
                  <a:srgbClr val="000000"/>
                </a:solidFill>
                <a:latin typeface="Poppins" panose="00000500000000000000" pitchFamily="2" charset="0"/>
                <a:ea typeface="Open Sans"/>
                <a:cs typeface="Poppins" panose="00000500000000000000" pitchFamily="2" charset="0"/>
                <a:sym typeface="Open Sans"/>
              </a:rPr>
              <a:t> do Plano RJU – Plano de </a:t>
            </a:r>
            <a:r>
              <a:rPr lang="en-US" sz="1600" b="1" dirty="0" err="1">
                <a:solidFill>
                  <a:srgbClr val="000000"/>
                </a:solidFill>
                <a:latin typeface="Poppins" panose="00000500000000000000" pitchFamily="2" charset="0"/>
                <a:ea typeface="Open Sans"/>
                <a:cs typeface="Poppins" panose="00000500000000000000" pitchFamily="2" charset="0"/>
                <a:sym typeface="Open Sans"/>
              </a:rPr>
              <a:t>Benefício</a:t>
            </a:r>
            <a:r>
              <a:rPr lang="en-US" sz="1600" b="1" dirty="0">
                <a:solidFill>
                  <a:srgbClr val="000000"/>
                </a:solidFill>
                <a:latin typeface="Poppins" panose="00000500000000000000" pitchFamily="2" charset="0"/>
                <a:ea typeface="Open Sans"/>
                <a:cs typeface="Poppins" panose="00000500000000000000" pitchFamily="2" charset="0"/>
                <a:sym typeface="Open Sans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Poppins" panose="00000500000000000000" pitchFamily="2" charset="0"/>
                <a:ea typeface="Open Sans"/>
                <a:cs typeface="Poppins" panose="00000500000000000000" pitchFamily="2" charset="0"/>
                <a:sym typeface="Open Sans"/>
              </a:rPr>
              <a:t>Suplementar</a:t>
            </a:r>
            <a:r>
              <a:rPr lang="en-US" sz="1600" b="1" dirty="0">
                <a:solidFill>
                  <a:srgbClr val="000000"/>
                </a:solidFill>
                <a:latin typeface="Poppins" panose="00000500000000000000" pitchFamily="2" charset="0"/>
                <a:ea typeface="Open Sans"/>
                <a:cs typeface="Poppins" panose="00000500000000000000" pitchFamily="2" charset="0"/>
                <a:sym typeface="Open Sans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Poppins" panose="00000500000000000000" pitchFamily="2" charset="0"/>
                <a:ea typeface="Open Sans"/>
                <a:cs typeface="Poppins" panose="00000500000000000000" pitchFamily="2" charset="0"/>
                <a:sym typeface="Open Sans"/>
              </a:rPr>
              <a:t>ao</a:t>
            </a:r>
            <a:r>
              <a:rPr lang="en-US" sz="1600" b="1" dirty="0">
                <a:solidFill>
                  <a:srgbClr val="000000"/>
                </a:solidFill>
                <a:latin typeface="Poppins" panose="00000500000000000000" pitchFamily="2" charset="0"/>
                <a:ea typeface="Open Sans"/>
                <a:cs typeface="Poppins" panose="00000500000000000000" pitchFamily="2" charset="0"/>
                <a:sym typeface="Open Sans"/>
              </a:rPr>
              <a:t> Regime </a:t>
            </a:r>
            <a:r>
              <a:rPr lang="en-US" sz="1600" b="1" dirty="0" err="1">
                <a:solidFill>
                  <a:srgbClr val="000000"/>
                </a:solidFill>
                <a:latin typeface="Poppins" panose="00000500000000000000" pitchFamily="2" charset="0"/>
                <a:ea typeface="Open Sans"/>
                <a:cs typeface="Poppins" panose="00000500000000000000" pitchFamily="2" charset="0"/>
                <a:sym typeface="Open Sans"/>
              </a:rPr>
              <a:t>Jurídico</a:t>
            </a:r>
            <a:r>
              <a:rPr lang="en-US" sz="1600" b="1" dirty="0">
                <a:solidFill>
                  <a:srgbClr val="000000"/>
                </a:solidFill>
                <a:latin typeface="Poppins" panose="00000500000000000000" pitchFamily="2" charset="0"/>
                <a:ea typeface="Open Sans"/>
                <a:cs typeface="Poppins" panose="00000500000000000000" pitchFamily="2" charset="0"/>
                <a:sym typeface="Open Sans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Poppins" panose="00000500000000000000" pitchFamily="2" charset="0"/>
                <a:ea typeface="Open Sans"/>
                <a:cs typeface="Poppins" panose="00000500000000000000" pitchFamily="2" charset="0"/>
                <a:sym typeface="Open Sans"/>
              </a:rPr>
              <a:t>Único</a:t>
            </a:r>
            <a:r>
              <a:rPr lang="en-US" sz="1600" b="1" dirty="0">
                <a:solidFill>
                  <a:srgbClr val="000000"/>
                </a:solidFill>
                <a:latin typeface="Poppins" panose="00000500000000000000" pitchFamily="2" charset="0"/>
                <a:ea typeface="Open Sans"/>
                <a:cs typeface="Poppins" panose="00000500000000000000" pitchFamily="2" charset="0"/>
                <a:sym typeface="Open Sans"/>
              </a:rPr>
              <a:t> - PBSRJU</a:t>
            </a:r>
            <a:endParaRPr lang="en-US" sz="1416" b="1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54" name="Group 60">
            <a:extLst>
              <a:ext uri="{FF2B5EF4-FFF2-40B4-BE49-F238E27FC236}">
                <a16:creationId xmlns:a16="http://schemas.microsoft.com/office/drawing/2014/main" id="{18D4FD9D-084E-38D8-9197-9AE3284BC5BB}"/>
              </a:ext>
            </a:extLst>
          </p:cNvPr>
          <p:cNvGrpSpPr/>
          <p:nvPr/>
        </p:nvGrpSpPr>
        <p:grpSpPr>
          <a:xfrm>
            <a:off x="8988754" y="8315326"/>
            <a:ext cx="5520778" cy="3120982"/>
            <a:chOff x="0" y="0"/>
            <a:chExt cx="1454032" cy="387161"/>
          </a:xfrm>
        </p:grpSpPr>
        <p:sp>
          <p:nvSpPr>
            <p:cNvPr id="55" name="Freeform 61">
              <a:extLst>
                <a:ext uri="{FF2B5EF4-FFF2-40B4-BE49-F238E27FC236}">
                  <a16:creationId xmlns:a16="http://schemas.microsoft.com/office/drawing/2014/main" id="{0D13AB3E-BFFD-011F-7CF7-920E2E16F5D4}"/>
                </a:ext>
              </a:extLst>
            </p:cNvPr>
            <p:cNvSpPr/>
            <p:nvPr/>
          </p:nvSpPr>
          <p:spPr>
            <a:xfrm>
              <a:off x="0" y="0"/>
              <a:ext cx="1454032" cy="387161"/>
            </a:xfrm>
            <a:custGeom>
              <a:avLst/>
              <a:gdLst/>
              <a:ahLst/>
              <a:cxnLst/>
              <a:rect l="l" t="t" r="r" b="b"/>
              <a:pathLst>
                <a:path w="1454032" h="387161">
                  <a:moveTo>
                    <a:pt x="0" y="0"/>
                  </a:moveTo>
                  <a:lnTo>
                    <a:pt x="1454032" y="0"/>
                  </a:lnTo>
                  <a:lnTo>
                    <a:pt x="1454032" y="387161"/>
                  </a:lnTo>
                  <a:lnTo>
                    <a:pt x="0" y="387161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6" name="TextBox 62">
              <a:extLst>
                <a:ext uri="{FF2B5EF4-FFF2-40B4-BE49-F238E27FC236}">
                  <a16:creationId xmlns:a16="http://schemas.microsoft.com/office/drawing/2014/main" id="{66DF2841-4C18-B85B-4D62-65CF3C70651B}"/>
                </a:ext>
              </a:extLst>
            </p:cNvPr>
            <p:cNvSpPr txBox="1"/>
            <p:nvPr/>
          </p:nvSpPr>
          <p:spPr>
            <a:xfrm>
              <a:off x="0" y="-38100"/>
              <a:ext cx="1454032" cy="4252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TextBox 14">
            <a:extLst>
              <a:ext uri="{FF2B5EF4-FFF2-40B4-BE49-F238E27FC236}">
                <a16:creationId xmlns:a16="http://schemas.microsoft.com/office/drawing/2014/main" id="{D2CE36D2-EAA2-CA61-FA57-6B681D4DA293}"/>
              </a:ext>
            </a:extLst>
          </p:cNvPr>
          <p:cNvSpPr txBox="1"/>
          <p:nvPr/>
        </p:nvSpPr>
        <p:spPr>
          <a:xfrm>
            <a:off x="8697077" y="7833551"/>
            <a:ext cx="4179833" cy="10086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982"/>
              </a:lnSpc>
              <a:spcBef>
                <a:spcPct val="0"/>
              </a:spcBef>
            </a:pPr>
            <a:r>
              <a:rPr lang="en-US" sz="1600" dirty="0">
                <a:solidFill>
                  <a:srgbClr val="000000"/>
                </a:solidFill>
                <a:latin typeface="Poppins" panose="00000500000000000000" pitchFamily="2" charset="0"/>
                <a:ea typeface="Open Sans"/>
                <a:cs typeface="Poppins" panose="00000500000000000000" pitchFamily="2" charset="0"/>
                <a:sym typeface="Open Sans"/>
              </a:rPr>
              <a:t>2001: SIAS – </a:t>
            </a:r>
            <a:r>
              <a:rPr lang="en-US" sz="1600" dirty="0" err="1">
                <a:solidFill>
                  <a:srgbClr val="000000"/>
                </a:solidFill>
                <a:latin typeface="Poppins" panose="00000500000000000000" pitchFamily="2" charset="0"/>
                <a:ea typeface="Open Sans"/>
                <a:cs typeface="Poppins" panose="00000500000000000000" pitchFamily="2" charset="0"/>
                <a:sym typeface="Open Sans"/>
              </a:rPr>
              <a:t>Sociedade</a:t>
            </a:r>
            <a:r>
              <a:rPr lang="en-US" sz="1600" dirty="0">
                <a:solidFill>
                  <a:srgbClr val="000000"/>
                </a:solidFill>
                <a:latin typeface="Poppins" panose="00000500000000000000" pitchFamily="2" charset="0"/>
                <a:ea typeface="Open Sans"/>
                <a:cs typeface="Poppins" panose="00000500000000000000" pitchFamily="2" charset="0"/>
                <a:sym typeface="Open Sans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Poppins" panose="00000500000000000000" pitchFamily="2" charset="0"/>
                <a:ea typeface="Open Sans"/>
                <a:cs typeface="Poppins" panose="00000500000000000000" pitchFamily="2" charset="0"/>
                <a:sym typeface="Open Sans"/>
              </a:rPr>
              <a:t>Ibgeana</a:t>
            </a:r>
            <a:r>
              <a:rPr lang="en-US" sz="1600" dirty="0">
                <a:solidFill>
                  <a:srgbClr val="000000"/>
                </a:solidFill>
                <a:latin typeface="Poppins" panose="00000500000000000000" pitchFamily="2" charset="0"/>
                <a:ea typeface="Open Sans"/>
                <a:cs typeface="Poppins" panose="00000500000000000000" pitchFamily="2" charset="0"/>
                <a:sym typeface="Open Sans"/>
              </a:rPr>
              <a:t> de </a:t>
            </a:r>
            <a:r>
              <a:rPr lang="en-US" sz="1600" dirty="0" err="1">
                <a:solidFill>
                  <a:srgbClr val="000000"/>
                </a:solidFill>
                <a:latin typeface="Poppins" panose="00000500000000000000" pitchFamily="2" charset="0"/>
                <a:ea typeface="Open Sans"/>
                <a:cs typeface="Poppins" panose="00000500000000000000" pitchFamily="2" charset="0"/>
                <a:sym typeface="Open Sans"/>
              </a:rPr>
              <a:t>Assistência</a:t>
            </a:r>
            <a:r>
              <a:rPr lang="en-US" sz="1600" dirty="0">
                <a:solidFill>
                  <a:srgbClr val="000000"/>
                </a:solidFill>
                <a:latin typeface="Poppins" panose="00000500000000000000" pitchFamily="2" charset="0"/>
                <a:ea typeface="Open Sans"/>
                <a:cs typeface="Poppins" panose="00000500000000000000" pitchFamily="2" charset="0"/>
                <a:sym typeface="Open Sans"/>
              </a:rPr>
              <a:t> e </a:t>
            </a:r>
            <a:r>
              <a:rPr lang="en-US" sz="1600" dirty="0" err="1">
                <a:solidFill>
                  <a:srgbClr val="000000"/>
                </a:solidFill>
                <a:latin typeface="Poppins" panose="00000500000000000000" pitchFamily="2" charset="0"/>
                <a:ea typeface="Open Sans"/>
                <a:cs typeface="Poppins" panose="00000500000000000000" pitchFamily="2" charset="0"/>
                <a:sym typeface="Open Sans"/>
              </a:rPr>
              <a:t>Seguridade</a:t>
            </a:r>
            <a:r>
              <a:rPr lang="en-US" sz="1600" dirty="0">
                <a:solidFill>
                  <a:srgbClr val="000000"/>
                </a:solidFill>
                <a:latin typeface="Poppins" panose="00000500000000000000" pitchFamily="2" charset="0"/>
                <a:ea typeface="Open Sans"/>
                <a:cs typeface="Poppins" panose="00000500000000000000" pitchFamily="2" charset="0"/>
                <a:sym typeface="Open Sans"/>
              </a:rPr>
              <a:t> (</a:t>
            </a:r>
            <a:r>
              <a:rPr lang="en-US" sz="1600" dirty="0" err="1">
                <a:solidFill>
                  <a:srgbClr val="000000"/>
                </a:solidFill>
                <a:latin typeface="Poppins" panose="00000500000000000000" pitchFamily="2" charset="0"/>
                <a:ea typeface="Open Sans"/>
                <a:cs typeface="Poppins" panose="00000500000000000000" pitchFamily="2" charset="0"/>
                <a:sym typeface="Open Sans"/>
              </a:rPr>
              <a:t>Previdência</a:t>
            </a:r>
            <a:r>
              <a:rPr lang="en-US" sz="1600" dirty="0">
                <a:solidFill>
                  <a:srgbClr val="000000"/>
                </a:solidFill>
                <a:latin typeface="Poppins" panose="00000500000000000000" pitchFamily="2" charset="0"/>
                <a:ea typeface="Open Sans"/>
                <a:cs typeface="Poppins" panose="00000500000000000000" pitchFamily="2" charset="0"/>
                <a:sym typeface="Open Sans"/>
              </a:rPr>
              <a:t>) – Leis </a:t>
            </a:r>
            <a:r>
              <a:rPr lang="en-US" sz="1600" dirty="0" err="1">
                <a:solidFill>
                  <a:srgbClr val="000000"/>
                </a:solidFill>
                <a:latin typeface="Poppins" panose="00000500000000000000" pitchFamily="2" charset="0"/>
                <a:ea typeface="Open Sans"/>
                <a:cs typeface="Poppins" panose="00000500000000000000" pitchFamily="2" charset="0"/>
                <a:sym typeface="Open Sans"/>
              </a:rPr>
              <a:t>Complementares</a:t>
            </a:r>
            <a:r>
              <a:rPr lang="en-US" sz="1600" dirty="0">
                <a:solidFill>
                  <a:srgbClr val="000000"/>
                </a:solidFill>
                <a:latin typeface="Poppins" panose="00000500000000000000" pitchFamily="2" charset="0"/>
                <a:ea typeface="Open Sans"/>
                <a:cs typeface="Poppins" panose="00000500000000000000" pitchFamily="2" charset="0"/>
                <a:sym typeface="Open Sans"/>
              </a:rPr>
              <a:t> nº 108 e 109</a:t>
            </a:r>
          </a:p>
          <a:p>
            <a:pPr algn="ctr">
              <a:lnSpc>
                <a:spcPts val="1982"/>
              </a:lnSpc>
              <a:spcBef>
                <a:spcPct val="0"/>
              </a:spcBef>
            </a:pPr>
            <a:endParaRPr lang="en-US" sz="1416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77" name="Group 12">
            <a:extLst>
              <a:ext uri="{FF2B5EF4-FFF2-40B4-BE49-F238E27FC236}">
                <a16:creationId xmlns:a16="http://schemas.microsoft.com/office/drawing/2014/main" id="{DE60B1E6-C81B-7E8C-C830-519C21FBC4A0}"/>
              </a:ext>
            </a:extLst>
          </p:cNvPr>
          <p:cNvGrpSpPr/>
          <p:nvPr/>
        </p:nvGrpSpPr>
        <p:grpSpPr>
          <a:xfrm>
            <a:off x="15900381" y="9258300"/>
            <a:ext cx="2171358" cy="848110"/>
            <a:chOff x="0" y="0"/>
            <a:chExt cx="2895144" cy="1130813"/>
          </a:xfrm>
        </p:grpSpPr>
        <p:sp>
          <p:nvSpPr>
            <p:cNvPr id="81" name="Freeform 13">
              <a:extLst>
                <a:ext uri="{FF2B5EF4-FFF2-40B4-BE49-F238E27FC236}">
                  <a16:creationId xmlns:a16="http://schemas.microsoft.com/office/drawing/2014/main" id="{32B2EFB4-1E28-D7AD-1541-B60DB3939A4F}"/>
                </a:ext>
              </a:extLst>
            </p:cNvPr>
            <p:cNvSpPr/>
            <p:nvPr/>
          </p:nvSpPr>
          <p:spPr>
            <a:xfrm>
              <a:off x="0" y="0"/>
              <a:ext cx="1351257" cy="1130813"/>
            </a:xfrm>
            <a:custGeom>
              <a:avLst/>
              <a:gdLst/>
              <a:ahLst/>
              <a:cxnLst/>
              <a:rect l="l" t="t" r="r" b="b"/>
              <a:pathLst>
                <a:path w="1351257" h="1130813">
                  <a:moveTo>
                    <a:pt x="0" y="0"/>
                  </a:moveTo>
                  <a:lnTo>
                    <a:pt x="1351257" y="0"/>
                  </a:lnTo>
                  <a:lnTo>
                    <a:pt x="1351257" y="1130813"/>
                  </a:lnTo>
                  <a:lnTo>
                    <a:pt x="0" y="11308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17316" t="-5267" r="-107363" b="-4138"/>
              </a:stretch>
            </a:blipFill>
          </p:spPr>
        </p:sp>
        <p:sp>
          <p:nvSpPr>
            <p:cNvPr id="82" name="Freeform 14">
              <a:extLst>
                <a:ext uri="{FF2B5EF4-FFF2-40B4-BE49-F238E27FC236}">
                  <a16:creationId xmlns:a16="http://schemas.microsoft.com/office/drawing/2014/main" id="{6C985781-5BFF-AFDB-E478-0DE82336BBBB}"/>
                </a:ext>
              </a:extLst>
            </p:cNvPr>
            <p:cNvSpPr/>
            <p:nvPr/>
          </p:nvSpPr>
          <p:spPr>
            <a:xfrm>
              <a:off x="1258929" y="117577"/>
              <a:ext cx="1636214" cy="875322"/>
            </a:xfrm>
            <a:custGeom>
              <a:avLst/>
              <a:gdLst/>
              <a:ahLst/>
              <a:cxnLst/>
              <a:rect l="l" t="t" r="r" b="b"/>
              <a:pathLst>
                <a:path w="1636214" h="875322">
                  <a:moveTo>
                    <a:pt x="0" y="0"/>
                  </a:moveTo>
                  <a:lnTo>
                    <a:pt x="1636215" y="0"/>
                  </a:lnTo>
                  <a:lnTo>
                    <a:pt x="1636215" y="875322"/>
                  </a:lnTo>
                  <a:lnTo>
                    <a:pt x="0" y="8753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111377" t="-22184" r="-5781" b="-43231"/>
              </a:stretch>
            </a:blipFill>
          </p:spPr>
        </p:sp>
      </p:grpSp>
      <p:sp>
        <p:nvSpPr>
          <p:cNvPr id="84" name="TextBox 14">
            <a:extLst>
              <a:ext uri="{FF2B5EF4-FFF2-40B4-BE49-F238E27FC236}">
                <a16:creationId xmlns:a16="http://schemas.microsoft.com/office/drawing/2014/main" id="{74308A67-7EFE-AE01-91A1-1A0DB108149E}"/>
              </a:ext>
            </a:extLst>
          </p:cNvPr>
          <p:cNvSpPr txBox="1"/>
          <p:nvPr/>
        </p:nvSpPr>
        <p:spPr>
          <a:xfrm>
            <a:off x="17000444" y="9038246"/>
            <a:ext cx="908475" cy="2498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982"/>
              </a:lnSpc>
              <a:spcBef>
                <a:spcPct val="0"/>
              </a:spcBef>
            </a:pPr>
            <a:r>
              <a:rPr lang="en-US" sz="1600" dirty="0">
                <a:solidFill>
                  <a:srgbClr val="000000"/>
                </a:solidFill>
                <a:latin typeface="Poppins" panose="00000500000000000000" pitchFamily="2" charset="0"/>
                <a:ea typeface="Open Sans"/>
                <a:cs typeface="Poppins" panose="00000500000000000000" pitchFamily="2" charset="0"/>
                <a:sym typeface="Open Sans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9118335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E073AADA-B2CA-C807-F7A9-C70B4547B499}"/>
              </a:ext>
            </a:extLst>
          </p:cNvPr>
          <p:cNvSpPr/>
          <p:nvPr/>
        </p:nvSpPr>
        <p:spPr>
          <a:xfrm>
            <a:off x="0" y="0"/>
            <a:ext cx="18516600" cy="107823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1223962" y="916417"/>
            <a:ext cx="16325088" cy="70862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>
            <a:normAutofit/>
          </a:bodyPr>
          <a:lstStyle/>
          <a:p>
            <a:pPr algn="ctr">
              <a:lnSpc>
                <a:spcPts val="5280"/>
              </a:lnSpc>
            </a:pPr>
            <a:r>
              <a:rPr lang="en-US" b="1" dirty="0">
                <a:solidFill>
                  <a:srgbClr val="EC9F14"/>
                </a:solidFill>
                <a:latin typeface="Poppins Bold" panose="00000800000000000000" charset="0"/>
                <a:cs typeface="Poppins Bold" panose="00000800000000000000" charset="0"/>
              </a:rPr>
              <a:t>Histórico de </a:t>
            </a:r>
            <a:r>
              <a:rPr lang="en-US" b="1" dirty="0" err="1">
                <a:solidFill>
                  <a:srgbClr val="EC9F14"/>
                </a:solidFill>
                <a:latin typeface="Poppins Bold" panose="00000800000000000000" charset="0"/>
                <a:cs typeface="Poppins Bold" panose="00000800000000000000" charset="0"/>
              </a:rPr>
              <a:t>pagamentos</a:t>
            </a:r>
            <a:r>
              <a:rPr lang="en-US" b="1" dirty="0">
                <a:solidFill>
                  <a:srgbClr val="EC9F14"/>
                </a:solidFill>
                <a:latin typeface="Poppins Bold" panose="00000800000000000000" charset="0"/>
                <a:cs typeface="Poppins Bold" panose="00000800000000000000" charset="0"/>
              </a:rPr>
              <a:t> do Plano RJU ?</a:t>
            </a:r>
            <a:endParaRPr lang="en-US" dirty="0">
              <a:solidFill>
                <a:srgbClr val="EC9F14"/>
              </a:solidFill>
              <a:latin typeface="Poppins Bold" panose="00000800000000000000" charset="0"/>
              <a:cs typeface="Poppins Bold" panose="00000800000000000000" charset="0"/>
            </a:endParaRPr>
          </a:p>
        </p:txBody>
      </p:sp>
      <p:pic>
        <p:nvPicPr>
          <p:cNvPr id="29" name="Imagem 28">
            <a:extLst>
              <a:ext uri="{FF2B5EF4-FFF2-40B4-BE49-F238E27FC236}">
                <a16:creationId xmlns:a16="http://schemas.microsoft.com/office/drawing/2014/main" id="{2C7596CF-0C26-C056-4756-5BD7EE9A02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1847" y="1625038"/>
            <a:ext cx="15091977" cy="8489237"/>
          </a:xfrm>
          <a:prstGeom prst="rect">
            <a:avLst/>
          </a:prstGeom>
        </p:spPr>
      </p:pic>
      <p:grpSp>
        <p:nvGrpSpPr>
          <p:cNvPr id="5" name="Group 12">
            <a:extLst>
              <a:ext uri="{FF2B5EF4-FFF2-40B4-BE49-F238E27FC236}">
                <a16:creationId xmlns:a16="http://schemas.microsoft.com/office/drawing/2014/main" id="{B20647BF-EC40-80C4-26D3-39E752EBF714}"/>
              </a:ext>
            </a:extLst>
          </p:cNvPr>
          <p:cNvGrpSpPr/>
          <p:nvPr/>
        </p:nvGrpSpPr>
        <p:grpSpPr>
          <a:xfrm>
            <a:off x="15900381" y="9258300"/>
            <a:ext cx="2171358" cy="848110"/>
            <a:chOff x="0" y="0"/>
            <a:chExt cx="2895144" cy="1130813"/>
          </a:xfrm>
        </p:grpSpPr>
        <p:sp>
          <p:nvSpPr>
            <p:cNvPr id="6" name="Freeform 13">
              <a:extLst>
                <a:ext uri="{FF2B5EF4-FFF2-40B4-BE49-F238E27FC236}">
                  <a16:creationId xmlns:a16="http://schemas.microsoft.com/office/drawing/2014/main" id="{AA7AB378-5605-67F3-3EEB-0ABA0ECD9103}"/>
                </a:ext>
              </a:extLst>
            </p:cNvPr>
            <p:cNvSpPr/>
            <p:nvPr/>
          </p:nvSpPr>
          <p:spPr>
            <a:xfrm>
              <a:off x="0" y="0"/>
              <a:ext cx="1351257" cy="1130813"/>
            </a:xfrm>
            <a:custGeom>
              <a:avLst/>
              <a:gdLst/>
              <a:ahLst/>
              <a:cxnLst/>
              <a:rect l="l" t="t" r="r" b="b"/>
              <a:pathLst>
                <a:path w="1351257" h="1130813">
                  <a:moveTo>
                    <a:pt x="0" y="0"/>
                  </a:moveTo>
                  <a:lnTo>
                    <a:pt x="1351257" y="0"/>
                  </a:lnTo>
                  <a:lnTo>
                    <a:pt x="1351257" y="1130813"/>
                  </a:lnTo>
                  <a:lnTo>
                    <a:pt x="0" y="11308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7316" t="-5267" r="-107363" b="-4138"/>
              </a:stretch>
            </a:blipFill>
          </p:spPr>
        </p:sp>
        <p:sp>
          <p:nvSpPr>
            <p:cNvPr id="7" name="Freeform 14">
              <a:extLst>
                <a:ext uri="{FF2B5EF4-FFF2-40B4-BE49-F238E27FC236}">
                  <a16:creationId xmlns:a16="http://schemas.microsoft.com/office/drawing/2014/main" id="{56269664-9295-4B49-7810-96662F63FCD9}"/>
                </a:ext>
              </a:extLst>
            </p:cNvPr>
            <p:cNvSpPr/>
            <p:nvPr/>
          </p:nvSpPr>
          <p:spPr>
            <a:xfrm>
              <a:off x="1258929" y="117577"/>
              <a:ext cx="1636214" cy="875322"/>
            </a:xfrm>
            <a:custGeom>
              <a:avLst/>
              <a:gdLst/>
              <a:ahLst/>
              <a:cxnLst/>
              <a:rect l="l" t="t" r="r" b="b"/>
              <a:pathLst>
                <a:path w="1636214" h="875322">
                  <a:moveTo>
                    <a:pt x="0" y="0"/>
                  </a:moveTo>
                  <a:lnTo>
                    <a:pt x="1636215" y="0"/>
                  </a:lnTo>
                  <a:lnTo>
                    <a:pt x="1636215" y="875322"/>
                  </a:lnTo>
                  <a:lnTo>
                    <a:pt x="0" y="8753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11377" t="-22184" r="-5781" b="-43231"/>
              </a:stretch>
            </a:blipFill>
          </p:spPr>
        </p:sp>
      </p:grpSp>
      <p:sp>
        <p:nvSpPr>
          <p:cNvPr id="10" name="TextBox 14">
            <a:extLst>
              <a:ext uri="{FF2B5EF4-FFF2-40B4-BE49-F238E27FC236}">
                <a16:creationId xmlns:a16="http://schemas.microsoft.com/office/drawing/2014/main" id="{23654728-F007-14A2-86E4-6197B9DB1E22}"/>
              </a:ext>
            </a:extLst>
          </p:cNvPr>
          <p:cNvSpPr txBox="1"/>
          <p:nvPr/>
        </p:nvSpPr>
        <p:spPr>
          <a:xfrm>
            <a:off x="17000444" y="9038246"/>
            <a:ext cx="908475" cy="2498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982"/>
              </a:lnSpc>
              <a:spcBef>
                <a:spcPct val="0"/>
              </a:spcBef>
            </a:pPr>
            <a:r>
              <a:rPr lang="en-US" sz="1600" dirty="0">
                <a:solidFill>
                  <a:srgbClr val="000000"/>
                </a:solidFill>
                <a:latin typeface="Poppins" panose="00000500000000000000" pitchFamily="2" charset="0"/>
                <a:ea typeface="Open Sans"/>
                <a:cs typeface="Poppins" panose="00000500000000000000" pitchFamily="2" charset="0"/>
                <a:sym typeface="Open Sans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7CAFD3-9E9E-D9BC-B597-27AD134350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2BC443DE-E912-B47D-6C46-9B2A6FCC7BB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8516600" cy="107823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65AD02BD-C54E-CB85-1A96-61533C386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60901"/>
            <a:ext cx="18516600" cy="70862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>
            <a:normAutofit/>
          </a:bodyPr>
          <a:lstStyle/>
          <a:p>
            <a:pPr algn="ctr">
              <a:lnSpc>
                <a:spcPts val="5280"/>
              </a:lnSpc>
            </a:pPr>
            <a:r>
              <a:rPr lang="en-US" b="1" dirty="0">
                <a:solidFill>
                  <a:srgbClr val="EC9F14"/>
                </a:solidFill>
                <a:latin typeface="Poppins Bold" panose="00000800000000000000" charset="0"/>
                <a:cs typeface="Poppins Bold" panose="00000800000000000000" charset="0"/>
              </a:rPr>
              <a:t>Por que o Plano RJU precisa de </a:t>
            </a:r>
            <a:r>
              <a:rPr lang="en-US" b="1" dirty="0" err="1">
                <a:solidFill>
                  <a:srgbClr val="EC9F14"/>
                </a:solidFill>
                <a:latin typeface="Poppins Bold" panose="00000800000000000000" charset="0"/>
                <a:cs typeface="Poppins Bold" panose="00000800000000000000" charset="0"/>
              </a:rPr>
              <a:t>uma</a:t>
            </a:r>
            <a:r>
              <a:rPr lang="en-US" b="1" dirty="0">
                <a:solidFill>
                  <a:srgbClr val="EC9F14"/>
                </a:solidFill>
                <a:latin typeface="Poppins Bold" panose="00000800000000000000" charset="0"/>
                <a:cs typeface="Poppins Bold" panose="00000800000000000000" charset="0"/>
              </a:rPr>
              <a:t> </a:t>
            </a:r>
            <a:r>
              <a:rPr lang="en-US" b="1" dirty="0" err="1">
                <a:solidFill>
                  <a:srgbClr val="EC9F14"/>
                </a:solidFill>
                <a:latin typeface="Poppins Bold" panose="00000800000000000000" charset="0"/>
                <a:cs typeface="Poppins Bold" panose="00000800000000000000" charset="0"/>
              </a:rPr>
              <a:t>solução</a:t>
            </a:r>
            <a:r>
              <a:rPr lang="en-US" b="1" dirty="0">
                <a:solidFill>
                  <a:srgbClr val="EC9F14"/>
                </a:solidFill>
                <a:latin typeface="Poppins Bold" panose="00000800000000000000" charset="0"/>
                <a:cs typeface="Poppins Bold" panose="00000800000000000000" charset="0"/>
              </a:rPr>
              <a:t>?</a:t>
            </a:r>
            <a:endParaRPr lang="en-US" dirty="0">
              <a:solidFill>
                <a:srgbClr val="EC9F14"/>
              </a:solidFill>
              <a:latin typeface="Poppins Bold" panose="00000800000000000000" charset="0"/>
              <a:cs typeface="Poppins Bold" panose="00000800000000000000" charset="0"/>
            </a:endParaRPr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9414CCDD-C880-4A18-7396-9EAA758D2973}"/>
              </a:ext>
            </a:extLst>
          </p:cNvPr>
          <p:cNvSpPr/>
          <p:nvPr/>
        </p:nvSpPr>
        <p:spPr>
          <a:xfrm>
            <a:off x="208803" y="1809591"/>
            <a:ext cx="5070476" cy="2268312"/>
          </a:xfrm>
          <a:prstGeom prst="roundRect">
            <a:avLst>
              <a:gd name="adj" fmla="val 4435"/>
            </a:avLst>
          </a:prstGeom>
          <a:solidFill>
            <a:srgbClr val="FFFDF9"/>
          </a:solidFill>
          <a:ln w="6350">
            <a:solidFill>
              <a:srgbClr val="E2DDD3"/>
            </a:solidFill>
            <a:prstDash val="solid"/>
          </a:ln>
        </p:spPr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974B71F1-997F-0D43-60CB-BFA76D2B5437}"/>
              </a:ext>
            </a:extLst>
          </p:cNvPr>
          <p:cNvSpPr/>
          <p:nvPr/>
        </p:nvSpPr>
        <p:spPr>
          <a:xfrm>
            <a:off x="208803" y="6762789"/>
            <a:ext cx="5070476" cy="2646042"/>
          </a:xfrm>
          <a:prstGeom prst="roundRect">
            <a:avLst>
              <a:gd name="adj" fmla="val 4435"/>
            </a:avLst>
          </a:prstGeom>
          <a:solidFill>
            <a:srgbClr val="FFFDF9"/>
          </a:solidFill>
          <a:ln w="6350">
            <a:solidFill>
              <a:srgbClr val="E2DDD3"/>
            </a:solidFill>
            <a:prstDash val="solid"/>
          </a:ln>
        </p:spPr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35BFD0DC-C177-60E5-B70D-76C8FAA8F371}"/>
              </a:ext>
            </a:extLst>
          </p:cNvPr>
          <p:cNvSpPr/>
          <p:nvPr/>
        </p:nvSpPr>
        <p:spPr>
          <a:xfrm>
            <a:off x="208803" y="4288467"/>
            <a:ext cx="5070476" cy="2268312"/>
          </a:xfrm>
          <a:prstGeom prst="roundRect">
            <a:avLst>
              <a:gd name="adj" fmla="val 4435"/>
            </a:avLst>
          </a:prstGeom>
          <a:solidFill>
            <a:srgbClr val="FFFDF9"/>
          </a:solidFill>
          <a:ln w="6350">
            <a:solidFill>
              <a:srgbClr val="E2DDD3"/>
            </a:solidFill>
            <a:prstDash val="solid"/>
          </a:ln>
        </p:spPr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637B6B3F-7B9D-FE7E-D4B1-6C3A85B5C6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1336" y="2964591"/>
            <a:ext cx="12059811" cy="5128886"/>
          </a:xfrm>
          <a:prstGeom prst="rect">
            <a:avLst/>
          </a:prstGeom>
        </p:spPr>
      </p:pic>
      <p:grpSp>
        <p:nvGrpSpPr>
          <p:cNvPr id="15" name="Group 60">
            <a:extLst>
              <a:ext uri="{FF2B5EF4-FFF2-40B4-BE49-F238E27FC236}">
                <a16:creationId xmlns:a16="http://schemas.microsoft.com/office/drawing/2014/main" id="{C62F670B-63DC-3E8A-ACCF-FF3A0EAE71C3}"/>
              </a:ext>
            </a:extLst>
          </p:cNvPr>
          <p:cNvGrpSpPr/>
          <p:nvPr/>
        </p:nvGrpSpPr>
        <p:grpSpPr>
          <a:xfrm>
            <a:off x="239281" y="1809591"/>
            <a:ext cx="5985828" cy="2095508"/>
            <a:chOff x="0" y="0"/>
            <a:chExt cx="1454032" cy="387161"/>
          </a:xfrm>
        </p:grpSpPr>
        <p:sp>
          <p:nvSpPr>
            <p:cNvPr id="16" name="Freeform 61">
              <a:extLst>
                <a:ext uri="{FF2B5EF4-FFF2-40B4-BE49-F238E27FC236}">
                  <a16:creationId xmlns:a16="http://schemas.microsoft.com/office/drawing/2014/main" id="{885F1E00-BEB5-FBB3-B3CB-CCC298CEEB1E}"/>
                </a:ext>
              </a:extLst>
            </p:cNvPr>
            <p:cNvSpPr/>
            <p:nvPr/>
          </p:nvSpPr>
          <p:spPr>
            <a:xfrm>
              <a:off x="0" y="0"/>
              <a:ext cx="1454032" cy="387161"/>
            </a:xfrm>
            <a:custGeom>
              <a:avLst/>
              <a:gdLst/>
              <a:ahLst/>
              <a:cxnLst/>
              <a:rect l="l" t="t" r="r" b="b"/>
              <a:pathLst>
                <a:path w="1454032" h="387161">
                  <a:moveTo>
                    <a:pt x="0" y="0"/>
                  </a:moveTo>
                  <a:lnTo>
                    <a:pt x="1454032" y="0"/>
                  </a:lnTo>
                  <a:lnTo>
                    <a:pt x="1454032" y="387161"/>
                  </a:lnTo>
                  <a:lnTo>
                    <a:pt x="0" y="387161"/>
                  </a:lnTo>
                  <a:close/>
                </a:path>
              </a:pathLst>
            </a:custGeom>
            <a:solidFill>
              <a:schemeClr val="tx2"/>
            </a:solidFill>
          </p:spPr>
          <p:txBody>
            <a:bodyPr/>
            <a:lstStyle/>
            <a:p>
              <a:endParaRPr lang="pt-BR" dirty="0"/>
            </a:p>
          </p:txBody>
        </p:sp>
        <p:sp>
          <p:nvSpPr>
            <p:cNvPr id="18" name="TextBox 62">
              <a:extLst>
                <a:ext uri="{FF2B5EF4-FFF2-40B4-BE49-F238E27FC236}">
                  <a16:creationId xmlns:a16="http://schemas.microsoft.com/office/drawing/2014/main" id="{B93ABEAD-1CB2-9314-3991-0B3EA8BC5CA9}"/>
                </a:ext>
              </a:extLst>
            </p:cNvPr>
            <p:cNvSpPr txBox="1"/>
            <p:nvPr/>
          </p:nvSpPr>
          <p:spPr>
            <a:xfrm>
              <a:off x="0" y="-38100"/>
              <a:ext cx="1454032" cy="4252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9" name="Text 10">
            <a:extLst>
              <a:ext uri="{FF2B5EF4-FFF2-40B4-BE49-F238E27FC236}">
                <a16:creationId xmlns:a16="http://schemas.microsoft.com/office/drawing/2014/main" id="{4BA79A08-C536-EEFB-5769-481A359850AF}"/>
              </a:ext>
            </a:extLst>
          </p:cNvPr>
          <p:cNvSpPr/>
          <p:nvPr/>
        </p:nvSpPr>
        <p:spPr>
          <a:xfrm>
            <a:off x="627675" y="2439734"/>
            <a:ext cx="5302848" cy="11872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algn="just"/>
            <a:r>
              <a:rPr lang="pt-BR" dirty="0">
                <a:solidFill>
                  <a:schemeClr val="bg1"/>
                </a:solidFill>
                <a:latin typeface="Poppins Semi-Bold" panose="020B0604020202020204" charset="0"/>
                <a:ea typeface="Source Sans 3"/>
                <a:cs typeface="Poppins Semi-Bold" panose="020B0604020202020204" charset="0"/>
              </a:rPr>
              <a:t>Plano de benefício definido (BD) criado em 1992, custeado somente pelos participantes/assistidos. A PREVIC entende que a lei não admite BD com patrocinador não contributivo.</a:t>
            </a:r>
            <a:endParaRPr lang="en-US" dirty="0">
              <a:solidFill>
                <a:schemeClr val="bg1"/>
              </a:solidFill>
              <a:latin typeface="Poppins Semi-Bold" panose="020B0604020202020204" charset="0"/>
              <a:ea typeface="Source Sans 3"/>
              <a:cs typeface="Poppins Semi-Bold" panose="020B0604020202020204" charset="0"/>
            </a:endParaRP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D528F54D-939C-410D-83B9-15E5E90837B1}"/>
              </a:ext>
            </a:extLst>
          </p:cNvPr>
          <p:cNvSpPr/>
          <p:nvPr/>
        </p:nvSpPr>
        <p:spPr>
          <a:xfrm>
            <a:off x="591389" y="1934877"/>
            <a:ext cx="4434459" cy="449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3240"/>
              </a:lnSpc>
            </a:pPr>
            <a:r>
              <a:rPr lang="en-US" sz="2700" b="1" dirty="0">
                <a:solidFill>
                  <a:srgbClr val="EC9F14"/>
                </a:solidFill>
                <a:latin typeface="Poppins Bold" panose="00000800000000000000" charset="0"/>
                <a:ea typeface="Montserrat" pitchFamily="34" charset="-122"/>
                <a:cs typeface="Poppins Bold" panose="00000800000000000000" charset="0"/>
              </a:rPr>
              <a:t>Modelo sem patrocínio</a:t>
            </a:r>
            <a:endParaRPr lang="en-US" sz="2700" dirty="0">
              <a:solidFill>
                <a:srgbClr val="EC9F14"/>
              </a:solidFill>
              <a:latin typeface="Poppins Bold" panose="00000800000000000000" charset="0"/>
              <a:cs typeface="Poppins Bold" panose="00000800000000000000" charset="0"/>
            </a:endParaRPr>
          </a:p>
        </p:txBody>
      </p:sp>
      <p:grpSp>
        <p:nvGrpSpPr>
          <p:cNvPr id="20" name="Group 60">
            <a:extLst>
              <a:ext uri="{FF2B5EF4-FFF2-40B4-BE49-F238E27FC236}">
                <a16:creationId xmlns:a16="http://schemas.microsoft.com/office/drawing/2014/main" id="{B26891E6-A98D-1D90-7CD8-24AA0ADAA887}"/>
              </a:ext>
            </a:extLst>
          </p:cNvPr>
          <p:cNvGrpSpPr/>
          <p:nvPr/>
        </p:nvGrpSpPr>
        <p:grpSpPr>
          <a:xfrm>
            <a:off x="224041" y="7576125"/>
            <a:ext cx="6016309" cy="2577131"/>
            <a:chOff x="0" y="0"/>
            <a:chExt cx="1454032" cy="387161"/>
          </a:xfrm>
        </p:grpSpPr>
        <p:sp>
          <p:nvSpPr>
            <p:cNvPr id="22" name="Freeform 61">
              <a:extLst>
                <a:ext uri="{FF2B5EF4-FFF2-40B4-BE49-F238E27FC236}">
                  <a16:creationId xmlns:a16="http://schemas.microsoft.com/office/drawing/2014/main" id="{87666CF2-7EFD-3F5E-F2CD-B822DD248432}"/>
                </a:ext>
              </a:extLst>
            </p:cNvPr>
            <p:cNvSpPr/>
            <p:nvPr/>
          </p:nvSpPr>
          <p:spPr>
            <a:xfrm>
              <a:off x="0" y="0"/>
              <a:ext cx="1454032" cy="387161"/>
            </a:xfrm>
            <a:custGeom>
              <a:avLst/>
              <a:gdLst/>
              <a:ahLst/>
              <a:cxnLst/>
              <a:rect l="l" t="t" r="r" b="b"/>
              <a:pathLst>
                <a:path w="1454032" h="387161">
                  <a:moveTo>
                    <a:pt x="0" y="0"/>
                  </a:moveTo>
                  <a:lnTo>
                    <a:pt x="1454032" y="0"/>
                  </a:lnTo>
                  <a:lnTo>
                    <a:pt x="1454032" y="387161"/>
                  </a:lnTo>
                  <a:lnTo>
                    <a:pt x="0" y="387161"/>
                  </a:lnTo>
                  <a:close/>
                </a:path>
              </a:pathLst>
            </a:custGeom>
            <a:solidFill>
              <a:schemeClr val="tx2"/>
            </a:solidFill>
          </p:spPr>
          <p:txBody>
            <a:bodyPr/>
            <a:lstStyle/>
            <a:p>
              <a:endParaRPr lang="pt-BR" dirty="0"/>
            </a:p>
          </p:txBody>
        </p:sp>
        <p:sp>
          <p:nvSpPr>
            <p:cNvPr id="24" name="TextBox 62">
              <a:extLst>
                <a:ext uri="{FF2B5EF4-FFF2-40B4-BE49-F238E27FC236}">
                  <a16:creationId xmlns:a16="http://schemas.microsoft.com/office/drawing/2014/main" id="{BEC83852-1848-E80F-8B85-3BACC047E20B}"/>
                </a:ext>
              </a:extLst>
            </p:cNvPr>
            <p:cNvSpPr txBox="1"/>
            <p:nvPr/>
          </p:nvSpPr>
          <p:spPr>
            <a:xfrm>
              <a:off x="0" y="-38100"/>
              <a:ext cx="1454032" cy="4252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5" name="Group 60">
            <a:extLst>
              <a:ext uri="{FF2B5EF4-FFF2-40B4-BE49-F238E27FC236}">
                <a16:creationId xmlns:a16="http://schemas.microsoft.com/office/drawing/2014/main" id="{33AC5D28-3306-8398-D547-EB982E86D5CF}"/>
              </a:ext>
            </a:extLst>
          </p:cNvPr>
          <p:cNvGrpSpPr/>
          <p:nvPr/>
        </p:nvGrpSpPr>
        <p:grpSpPr>
          <a:xfrm>
            <a:off x="193563" y="4127610"/>
            <a:ext cx="6001068" cy="3194903"/>
            <a:chOff x="0" y="-74768"/>
            <a:chExt cx="1457734" cy="461929"/>
          </a:xfrm>
        </p:grpSpPr>
        <p:sp>
          <p:nvSpPr>
            <p:cNvPr id="26" name="Freeform 61">
              <a:extLst>
                <a:ext uri="{FF2B5EF4-FFF2-40B4-BE49-F238E27FC236}">
                  <a16:creationId xmlns:a16="http://schemas.microsoft.com/office/drawing/2014/main" id="{760EBC94-6A39-3051-661B-3891B6CF2FFC}"/>
                </a:ext>
              </a:extLst>
            </p:cNvPr>
            <p:cNvSpPr/>
            <p:nvPr/>
          </p:nvSpPr>
          <p:spPr>
            <a:xfrm>
              <a:off x="3702" y="-74768"/>
              <a:ext cx="1454032" cy="458891"/>
            </a:xfrm>
            <a:custGeom>
              <a:avLst/>
              <a:gdLst/>
              <a:ahLst/>
              <a:cxnLst/>
              <a:rect l="l" t="t" r="r" b="b"/>
              <a:pathLst>
                <a:path w="1454032" h="387161">
                  <a:moveTo>
                    <a:pt x="0" y="0"/>
                  </a:moveTo>
                  <a:lnTo>
                    <a:pt x="1454032" y="0"/>
                  </a:lnTo>
                  <a:lnTo>
                    <a:pt x="1454032" y="387161"/>
                  </a:lnTo>
                  <a:lnTo>
                    <a:pt x="0" y="387161"/>
                  </a:lnTo>
                  <a:close/>
                </a:path>
              </a:pathLst>
            </a:custGeom>
            <a:solidFill>
              <a:schemeClr val="tx2"/>
            </a:solidFill>
          </p:spPr>
          <p:txBody>
            <a:bodyPr/>
            <a:lstStyle/>
            <a:p>
              <a:endParaRPr lang="pt-BR" dirty="0"/>
            </a:p>
          </p:txBody>
        </p:sp>
        <p:sp>
          <p:nvSpPr>
            <p:cNvPr id="27" name="TextBox 62">
              <a:extLst>
                <a:ext uri="{FF2B5EF4-FFF2-40B4-BE49-F238E27FC236}">
                  <a16:creationId xmlns:a16="http://schemas.microsoft.com/office/drawing/2014/main" id="{B6D3943E-7F68-A8EC-1886-A40B9CABCC8D}"/>
                </a:ext>
              </a:extLst>
            </p:cNvPr>
            <p:cNvSpPr txBox="1"/>
            <p:nvPr/>
          </p:nvSpPr>
          <p:spPr>
            <a:xfrm>
              <a:off x="0" y="-38100"/>
              <a:ext cx="1454032" cy="4252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Text 6">
            <a:extLst>
              <a:ext uri="{FF2B5EF4-FFF2-40B4-BE49-F238E27FC236}">
                <a16:creationId xmlns:a16="http://schemas.microsoft.com/office/drawing/2014/main" id="{15D1B77D-F68C-B230-2720-74EF4FC62584}"/>
              </a:ext>
            </a:extLst>
          </p:cNvPr>
          <p:cNvSpPr/>
          <p:nvPr/>
        </p:nvSpPr>
        <p:spPr>
          <a:xfrm>
            <a:off x="627675" y="7720981"/>
            <a:ext cx="4434459" cy="449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3240"/>
              </a:lnSpc>
            </a:pPr>
            <a:r>
              <a:rPr lang="en-US" sz="2700" b="1" dirty="0">
                <a:solidFill>
                  <a:srgbClr val="EC9F14"/>
                </a:solidFill>
                <a:latin typeface="Poppins Bold" panose="00000800000000000000" charset="0"/>
                <a:ea typeface="Montserrat" pitchFamily="34" charset="-122"/>
                <a:cs typeface="Poppins Bold" panose="00000800000000000000" charset="0"/>
              </a:rPr>
              <a:t>Massa envelhecida</a:t>
            </a:r>
            <a:endParaRPr lang="en-US" sz="2700" dirty="0">
              <a:solidFill>
                <a:srgbClr val="EC9F14"/>
              </a:solidFill>
              <a:latin typeface="Poppins Bold" panose="00000800000000000000" charset="0"/>
              <a:cs typeface="Poppins Bold" panose="00000800000000000000" charset="0"/>
            </a:endParaRPr>
          </a:p>
        </p:txBody>
      </p:sp>
      <p:sp>
        <p:nvSpPr>
          <p:cNvPr id="21" name="Text 10">
            <a:extLst>
              <a:ext uri="{FF2B5EF4-FFF2-40B4-BE49-F238E27FC236}">
                <a16:creationId xmlns:a16="http://schemas.microsoft.com/office/drawing/2014/main" id="{CC03FF04-307D-C20D-E385-AA7BDDBDECD4}"/>
              </a:ext>
            </a:extLst>
          </p:cNvPr>
          <p:cNvSpPr/>
          <p:nvPr/>
        </p:nvSpPr>
        <p:spPr>
          <a:xfrm>
            <a:off x="591389" y="8222320"/>
            <a:ext cx="5396656" cy="13340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algn="just"/>
            <a:r>
              <a:rPr lang="pt-BR" dirty="0">
                <a:solidFill>
                  <a:schemeClr val="bg1"/>
                </a:solidFill>
                <a:latin typeface="Poppins Semi-Bold" panose="020B0604020202020204" charset="0"/>
                <a:ea typeface="Source Sans 3" pitchFamily="34" charset="-122"/>
                <a:cs typeface="Poppins Semi-Bold" panose="020B0604020202020204" charset="0"/>
              </a:rPr>
              <a:t>Não há entrada de novos participantes, então não há renovação geracional. Portanto, sem novos ingressos, há maior concentração de risco. Além disso, a maioria dos participantes está em idade avançada, o que aumenta a sinistralidade e custeio.</a:t>
            </a:r>
            <a:endParaRPr lang="en-US" dirty="0">
              <a:solidFill>
                <a:schemeClr val="bg1"/>
              </a:solidFill>
              <a:latin typeface="Poppins Semi-Bold" panose="020B0604020202020204" charset="0"/>
              <a:ea typeface="Source Sans 3" pitchFamily="34" charset="-122"/>
              <a:cs typeface="Poppins Semi-Bold" panose="020B0604020202020204" charset="0"/>
            </a:endParaRPr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09A97703-AD07-2F43-B1B9-50134A416C6B}"/>
              </a:ext>
            </a:extLst>
          </p:cNvPr>
          <p:cNvSpPr/>
          <p:nvPr/>
        </p:nvSpPr>
        <p:spPr>
          <a:xfrm>
            <a:off x="517899" y="4766646"/>
            <a:ext cx="5396656" cy="14131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algn="just"/>
            <a:r>
              <a:rPr lang="en-US" dirty="0" err="1">
                <a:solidFill>
                  <a:schemeClr val="bg1"/>
                </a:solidFill>
                <a:latin typeface="Poppins Semi-Bold" panose="020B0604020202020204" charset="0"/>
                <a:ea typeface="Source Sans 3" pitchFamily="34" charset="-122"/>
                <a:cs typeface="Poppins Semi-Bold" panose="020B0604020202020204" charset="0"/>
              </a:rPr>
              <a:t>Mantidas</a:t>
            </a:r>
            <a:r>
              <a:rPr lang="en-US" dirty="0">
                <a:solidFill>
                  <a:schemeClr val="bg1"/>
                </a:solidFill>
                <a:latin typeface="Poppins Semi-Bold" panose="020B0604020202020204" charset="0"/>
                <a:ea typeface="Source Sans 3" pitchFamily="34" charset="-122"/>
                <a:cs typeface="Poppins Semi-Bold" panose="020B0604020202020204" charset="0"/>
              </a:rPr>
              <a:t> as </a:t>
            </a:r>
            <a:r>
              <a:rPr lang="en-US" dirty="0" err="1">
                <a:solidFill>
                  <a:schemeClr val="bg1"/>
                </a:solidFill>
                <a:latin typeface="Poppins Semi-Bold" panose="020B0604020202020204" charset="0"/>
                <a:ea typeface="Source Sans 3" pitchFamily="34" charset="-122"/>
                <a:cs typeface="Poppins Semi-Bold" panose="020B0604020202020204" charset="0"/>
              </a:rPr>
              <a:t>premissas</a:t>
            </a:r>
            <a:r>
              <a:rPr lang="en-US" dirty="0">
                <a:solidFill>
                  <a:schemeClr val="bg1"/>
                </a:solidFill>
                <a:latin typeface="Poppins Semi-Bold" panose="020B0604020202020204" charset="0"/>
                <a:ea typeface="Source Sans 3" pitchFamily="34" charset="-122"/>
                <a:cs typeface="Poppins Semi-Bold" panose="020B060402020202020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Poppins Semi-Bold" panose="020B0604020202020204" charset="0"/>
                <a:ea typeface="Source Sans 3" pitchFamily="34" charset="-122"/>
                <a:cs typeface="Poppins Semi-Bold" panose="020B0604020202020204" charset="0"/>
              </a:rPr>
              <a:t>atuais</a:t>
            </a:r>
            <a:r>
              <a:rPr lang="en-US" dirty="0">
                <a:solidFill>
                  <a:schemeClr val="bg1"/>
                </a:solidFill>
                <a:latin typeface="Poppins Semi-Bold" panose="020B0604020202020204" charset="0"/>
                <a:ea typeface="Source Sans 3" pitchFamily="34" charset="-122"/>
                <a:cs typeface="Poppins Semi-Bold" panose="020B0604020202020204" charset="0"/>
              </a:rPr>
              <a:t>, o </a:t>
            </a:r>
            <a:r>
              <a:rPr lang="en-US" dirty="0" err="1">
                <a:solidFill>
                  <a:schemeClr val="bg1"/>
                </a:solidFill>
                <a:latin typeface="Poppins Semi-Bold" panose="020B0604020202020204" charset="0"/>
                <a:ea typeface="Source Sans 3" pitchFamily="34" charset="-122"/>
                <a:cs typeface="Poppins Semi-Bold" panose="020B0604020202020204" charset="0"/>
              </a:rPr>
              <a:t>atuário</a:t>
            </a:r>
            <a:r>
              <a:rPr lang="en-US" dirty="0">
                <a:solidFill>
                  <a:schemeClr val="bg1"/>
                </a:solidFill>
                <a:latin typeface="Poppins Semi-Bold" panose="020B0604020202020204" charset="0"/>
                <a:ea typeface="Source Sans 3" pitchFamily="34" charset="-122"/>
                <a:cs typeface="Poppins Semi-Bold" panose="020B060402020202020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Poppins Semi-Bold" panose="020B0604020202020204" charset="0"/>
                <a:ea typeface="Source Sans 3" pitchFamily="34" charset="-122"/>
                <a:cs typeface="Poppins Semi-Bold" panose="020B0604020202020204" charset="0"/>
              </a:rPr>
              <a:t>apontou</a:t>
            </a:r>
            <a:r>
              <a:rPr lang="en-US" dirty="0">
                <a:solidFill>
                  <a:schemeClr val="bg1"/>
                </a:solidFill>
                <a:latin typeface="Poppins Semi-Bold" panose="020B0604020202020204" charset="0"/>
                <a:ea typeface="Source Sans 3" pitchFamily="34" charset="-122"/>
                <a:cs typeface="Poppins Semi-Bold" panose="020B060402020202020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Poppins Semi-Bold" panose="020B0604020202020204" charset="0"/>
                <a:ea typeface="Source Sans 3" pitchFamily="34" charset="-122"/>
                <a:cs typeface="Poppins Semi-Bold" panose="020B0604020202020204" charset="0"/>
              </a:rPr>
              <a:t>déficit</a:t>
            </a:r>
            <a:r>
              <a:rPr lang="en-US" dirty="0">
                <a:solidFill>
                  <a:schemeClr val="bg1"/>
                </a:solidFill>
                <a:latin typeface="Poppins Semi-Bold" panose="020B0604020202020204" charset="0"/>
                <a:ea typeface="Source Sans 3" pitchFamily="34" charset="-122"/>
                <a:cs typeface="Poppins Semi-Bold" panose="020B060402020202020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Poppins Semi-Bold" panose="020B0604020202020204" charset="0"/>
                <a:ea typeface="Source Sans 3" pitchFamily="34" charset="-122"/>
                <a:cs typeface="Poppins Semi-Bold" panose="020B0604020202020204" charset="0"/>
              </a:rPr>
              <a:t>recorrente</a:t>
            </a:r>
            <a:r>
              <a:rPr lang="en-US" dirty="0">
                <a:solidFill>
                  <a:schemeClr val="bg1"/>
                </a:solidFill>
                <a:latin typeface="Poppins Semi-Bold" panose="020B0604020202020204" charset="0"/>
                <a:ea typeface="Source Sans 3" pitchFamily="34" charset="-122"/>
                <a:cs typeface="Poppins Semi-Bold" panose="020B0604020202020204" charset="0"/>
              </a:rPr>
              <a:t> no </a:t>
            </a:r>
            <a:r>
              <a:rPr lang="en-US" dirty="0" err="1">
                <a:solidFill>
                  <a:schemeClr val="bg1"/>
                </a:solidFill>
                <a:latin typeface="Poppins Semi-Bold" panose="020B0604020202020204" charset="0"/>
                <a:ea typeface="Source Sans 3" pitchFamily="34" charset="-122"/>
                <a:cs typeface="Poppins Semi-Bold" panose="020B0604020202020204" charset="0"/>
              </a:rPr>
              <a:t>benefício</a:t>
            </a:r>
            <a:r>
              <a:rPr lang="en-US" dirty="0">
                <a:solidFill>
                  <a:schemeClr val="bg1"/>
                </a:solidFill>
                <a:latin typeface="Poppins Semi-Bold" panose="020B0604020202020204" charset="0"/>
                <a:ea typeface="Source Sans 3" pitchFamily="34" charset="-122"/>
                <a:cs typeface="Poppins Semi-Bold" panose="020B0604020202020204" charset="0"/>
              </a:rPr>
              <a:t> de </a:t>
            </a:r>
            <a:r>
              <a:rPr lang="en-US" dirty="0" err="1">
                <a:solidFill>
                  <a:schemeClr val="bg1"/>
                </a:solidFill>
                <a:latin typeface="Poppins Semi-Bold" panose="020B0604020202020204" charset="0"/>
                <a:ea typeface="Source Sans 3" pitchFamily="34" charset="-122"/>
                <a:cs typeface="Poppins Semi-Bold" panose="020B0604020202020204" charset="0"/>
              </a:rPr>
              <a:t>invalidez</a:t>
            </a:r>
            <a:r>
              <a:rPr lang="en-US" dirty="0">
                <a:solidFill>
                  <a:schemeClr val="bg1"/>
                </a:solidFill>
                <a:latin typeface="Poppins Semi-Bold" panose="020B0604020202020204" charset="0"/>
                <a:ea typeface="Source Sans 3" pitchFamily="34" charset="-122"/>
                <a:cs typeface="Poppins Semi-Bold" panose="020B0604020202020204" charset="0"/>
              </a:rPr>
              <a:t> e </a:t>
            </a:r>
            <a:r>
              <a:rPr lang="en-US" dirty="0" err="1">
                <a:solidFill>
                  <a:schemeClr val="bg1"/>
                </a:solidFill>
                <a:latin typeface="Poppins Semi-Bold" panose="020B0604020202020204" charset="0"/>
                <a:ea typeface="Source Sans 3" pitchFamily="34" charset="-122"/>
                <a:cs typeface="Poppins Semi-Bold" panose="020B0604020202020204" charset="0"/>
              </a:rPr>
              <a:t>custeio</a:t>
            </a:r>
            <a:r>
              <a:rPr lang="en-US" dirty="0">
                <a:solidFill>
                  <a:schemeClr val="bg1"/>
                </a:solidFill>
                <a:latin typeface="Poppins Semi-Bold" panose="020B0604020202020204" charset="0"/>
                <a:ea typeface="Source Sans 3" pitchFamily="34" charset="-122"/>
                <a:cs typeface="Poppins Semi-Bold" panose="020B060402020202020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Poppins Semi-Bold" panose="020B0604020202020204" charset="0"/>
                <a:ea typeface="Source Sans 3" pitchFamily="34" charset="-122"/>
                <a:cs typeface="Poppins Semi-Bold" panose="020B0604020202020204" charset="0"/>
              </a:rPr>
              <a:t>inviável</a:t>
            </a:r>
            <a:r>
              <a:rPr lang="en-US" dirty="0">
                <a:solidFill>
                  <a:schemeClr val="bg1"/>
                </a:solidFill>
                <a:latin typeface="Poppins Semi-Bold" panose="020B0604020202020204" charset="0"/>
                <a:ea typeface="Source Sans 3" pitchFamily="34" charset="-122"/>
                <a:cs typeface="Poppins Semi-Bold" panose="020B0604020202020204" charset="0"/>
              </a:rPr>
              <a:t> </a:t>
            </a:r>
            <a:r>
              <a:rPr lang="pt-BR" dirty="0">
                <a:solidFill>
                  <a:schemeClr val="bg1"/>
                </a:solidFill>
                <a:latin typeface="Poppins Semi-Bold" panose="020B0604020202020204" charset="0"/>
                <a:ea typeface="Source Sans 3" pitchFamily="34" charset="-122"/>
                <a:cs typeface="Poppins Semi-Bold" panose="020B0604020202020204" charset="0"/>
              </a:rPr>
              <a:t>para manutenção de ambos os benefícios</a:t>
            </a:r>
            <a:r>
              <a:rPr lang="en-US" dirty="0">
                <a:solidFill>
                  <a:schemeClr val="bg1"/>
                </a:solidFill>
                <a:latin typeface="Poppins Semi-Bold" panose="020B0604020202020204" charset="0"/>
                <a:ea typeface="Source Sans 3" pitchFamily="34" charset="-122"/>
                <a:cs typeface="Poppins Semi-Bold" panose="020B0604020202020204" charset="0"/>
              </a:rPr>
              <a:t>, com </a:t>
            </a:r>
            <a:r>
              <a:rPr lang="en-US" dirty="0" err="1">
                <a:solidFill>
                  <a:schemeClr val="bg1"/>
                </a:solidFill>
                <a:latin typeface="Poppins Semi-Bold" panose="020B0604020202020204" charset="0"/>
                <a:ea typeface="Source Sans 3" pitchFamily="34" charset="-122"/>
                <a:cs typeface="Poppins Semi-Bold" panose="020B0604020202020204" charset="0"/>
              </a:rPr>
              <a:t>risco</a:t>
            </a:r>
            <a:r>
              <a:rPr lang="en-US" dirty="0">
                <a:solidFill>
                  <a:schemeClr val="bg1"/>
                </a:solidFill>
                <a:latin typeface="Poppins Semi-Bold" panose="020B0604020202020204" charset="0"/>
                <a:ea typeface="Source Sans 3" pitchFamily="34" charset="-122"/>
                <a:cs typeface="Poppins Semi-Bold" panose="020B0604020202020204" charset="0"/>
              </a:rPr>
              <a:t> de </a:t>
            </a:r>
            <a:r>
              <a:rPr lang="en-US" dirty="0" err="1">
                <a:solidFill>
                  <a:schemeClr val="bg1"/>
                </a:solidFill>
                <a:latin typeface="Poppins Semi-Bold" panose="020B0604020202020204" charset="0"/>
                <a:ea typeface="Source Sans 3" pitchFamily="34" charset="-122"/>
                <a:cs typeface="Poppins Semi-Bold" panose="020B0604020202020204" charset="0"/>
              </a:rPr>
              <a:t>insolvência</a:t>
            </a:r>
            <a:r>
              <a:rPr lang="en-US" dirty="0">
                <a:solidFill>
                  <a:schemeClr val="bg1"/>
                </a:solidFill>
                <a:latin typeface="Poppins Semi-Bold" panose="020B0604020202020204" charset="0"/>
                <a:ea typeface="Source Sans 3" pitchFamily="34" charset="-122"/>
                <a:cs typeface="Poppins Semi-Bold" panose="020B0604020202020204" charset="0"/>
              </a:rPr>
              <a:t>, a </a:t>
            </a:r>
            <a:r>
              <a:rPr lang="en-US" dirty="0" err="1">
                <a:solidFill>
                  <a:schemeClr val="bg1"/>
                </a:solidFill>
                <a:latin typeface="Poppins Semi-Bold" panose="020B0604020202020204" charset="0"/>
                <a:ea typeface="Source Sans 3" pitchFamily="34" charset="-122"/>
                <a:cs typeface="Poppins Semi-Bold" panose="020B0604020202020204" charset="0"/>
              </a:rPr>
              <a:t>médio</a:t>
            </a:r>
            <a:r>
              <a:rPr lang="en-US" dirty="0">
                <a:solidFill>
                  <a:schemeClr val="bg1"/>
                </a:solidFill>
                <a:latin typeface="Poppins Semi-Bold" panose="020B0604020202020204" charset="0"/>
                <a:ea typeface="Source Sans 3" pitchFamily="34" charset="-122"/>
                <a:cs typeface="Poppins Semi-Bold" panose="020B060402020202020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Poppins Semi-Bold" panose="020B0604020202020204" charset="0"/>
                <a:ea typeface="Source Sans 3" pitchFamily="34" charset="-122"/>
                <a:cs typeface="Poppins Semi-Bold" panose="020B0604020202020204" charset="0"/>
              </a:rPr>
              <a:t>prazo</a:t>
            </a:r>
            <a:r>
              <a:rPr lang="en-US" dirty="0">
                <a:solidFill>
                  <a:schemeClr val="bg1"/>
                </a:solidFill>
                <a:latin typeface="Poppins Semi-Bold" panose="020B0604020202020204" charset="0"/>
                <a:ea typeface="Source Sans 3" pitchFamily="34" charset="-122"/>
                <a:cs typeface="Poppins Semi-Bold" panose="020B0604020202020204" charset="0"/>
              </a:rPr>
              <a:t>, para o </a:t>
            </a:r>
            <a:r>
              <a:rPr lang="en-US" dirty="0" err="1">
                <a:solidFill>
                  <a:schemeClr val="bg1"/>
                </a:solidFill>
                <a:latin typeface="Poppins Semi-Bold" panose="020B0604020202020204" charset="0"/>
                <a:ea typeface="Source Sans 3" pitchFamily="34" charset="-122"/>
                <a:cs typeface="Poppins Semi-Bold" panose="020B0604020202020204" charset="0"/>
              </a:rPr>
              <a:t>benefício</a:t>
            </a:r>
            <a:r>
              <a:rPr lang="en-US" dirty="0">
                <a:solidFill>
                  <a:schemeClr val="bg1"/>
                </a:solidFill>
                <a:latin typeface="Poppins Semi-Bold" panose="020B0604020202020204" charset="0"/>
                <a:ea typeface="Source Sans 3" pitchFamily="34" charset="-122"/>
                <a:cs typeface="Poppins Semi-Bold" panose="020B060402020202020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Poppins Semi-Bold" panose="020B0604020202020204" charset="0"/>
                <a:ea typeface="Source Sans 3" pitchFamily="34" charset="-122"/>
                <a:cs typeface="Poppins Semi-Bold" panose="020B0604020202020204" charset="0"/>
              </a:rPr>
              <a:t>pecúlio</a:t>
            </a:r>
            <a:r>
              <a:rPr lang="en-US" dirty="0">
                <a:solidFill>
                  <a:schemeClr val="bg1"/>
                </a:solidFill>
                <a:latin typeface="Poppins Semi-Bold" panose="020B0604020202020204" charset="0"/>
                <a:ea typeface="Source Sans 3" pitchFamily="34" charset="-122"/>
                <a:cs typeface="Poppins Semi-Bold" panose="020B060402020202020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Poppins Semi-Bold" panose="020B0604020202020204" charset="0"/>
                <a:ea typeface="Source Sans 3" pitchFamily="34" charset="-122"/>
                <a:cs typeface="Poppins Semi-Bold" panose="020B0604020202020204" charset="0"/>
              </a:rPr>
              <a:t>por</a:t>
            </a:r>
            <a:r>
              <a:rPr lang="en-US" dirty="0">
                <a:solidFill>
                  <a:schemeClr val="bg1"/>
                </a:solidFill>
                <a:latin typeface="Poppins Semi-Bold" panose="020B0604020202020204" charset="0"/>
                <a:ea typeface="Source Sans 3" pitchFamily="34" charset="-122"/>
                <a:cs typeface="Poppins Semi-Bold" panose="020B060402020202020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Poppins Semi-Bold" panose="020B0604020202020204" charset="0"/>
                <a:ea typeface="Source Sans 3" pitchFamily="34" charset="-122"/>
                <a:cs typeface="Poppins Semi-Bold" panose="020B0604020202020204" charset="0"/>
              </a:rPr>
              <a:t>morte</a:t>
            </a:r>
            <a:r>
              <a:rPr lang="en-US" dirty="0">
                <a:solidFill>
                  <a:schemeClr val="bg1"/>
                </a:solidFill>
                <a:latin typeface="Poppins Semi-Bold" panose="020B0604020202020204" charset="0"/>
                <a:ea typeface="Source Sans 3" pitchFamily="34" charset="-122"/>
                <a:cs typeface="Poppins Semi-Bold" panose="020B0604020202020204" charset="0"/>
              </a:rPr>
              <a:t>, </a:t>
            </a:r>
            <a:r>
              <a:rPr lang="en-US" dirty="0" err="1">
                <a:solidFill>
                  <a:schemeClr val="bg1"/>
                </a:solidFill>
                <a:latin typeface="Poppins Semi-Bold" panose="020B0604020202020204" charset="0"/>
                <a:ea typeface="Source Sans 3" pitchFamily="34" charset="-122"/>
                <a:cs typeface="Poppins Semi-Bold" panose="020B0604020202020204" charset="0"/>
              </a:rPr>
              <a:t>conforme</a:t>
            </a:r>
            <a:r>
              <a:rPr lang="en-US" dirty="0">
                <a:solidFill>
                  <a:schemeClr val="bg1"/>
                </a:solidFill>
                <a:latin typeface="Poppins Semi-Bold" panose="020B0604020202020204" charset="0"/>
                <a:ea typeface="Source Sans 3" pitchFamily="34" charset="-122"/>
                <a:cs typeface="Poppins Semi-Bold" panose="020B060402020202020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Poppins Semi-Bold" panose="020B0604020202020204" charset="0"/>
                <a:ea typeface="Source Sans 3" pitchFamily="34" charset="-122"/>
                <a:cs typeface="Poppins Semi-Bold" panose="020B0604020202020204" charset="0"/>
              </a:rPr>
              <a:t>parecer</a:t>
            </a:r>
            <a:r>
              <a:rPr lang="en-US" dirty="0">
                <a:solidFill>
                  <a:schemeClr val="bg1"/>
                </a:solidFill>
                <a:latin typeface="Poppins Semi-Bold" panose="020B0604020202020204" charset="0"/>
                <a:ea typeface="Source Sans 3" pitchFamily="34" charset="-122"/>
                <a:cs typeface="Poppins Semi-Bold" panose="020B060402020202020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Poppins Semi-Bold" panose="020B0604020202020204" charset="0"/>
                <a:ea typeface="Source Sans 3" pitchFamily="34" charset="-122"/>
                <a:cs typeface="Poppins Semi-Bold" panose="020B0604020202020204" charset="0"/>
              </a:rPr>
              <a:t>atuarial</a:t>
            </a:r>
            <a:r>
              <a:rPr lang="en-US" dirty="0">
                <a:solidFill>
                  <a:schemeClr val="bg1"/>
                </a:solidFill>
                <a:latin typeface="Poppins Semi-Bold" panose="020B0604020202020204" charset="0"/>
                <a:ea typeface="Source Sans 3" pitchFamily="34" charset="-122"/>
                <a:cs typeface="Poppins Semi-Bold" panose="020B0604020202020204" charset="0"/>
              </a:rPr>
              <a:t> : “</a:t>
            </a:r>
            <a:r>
              <a:rPr lang="pt-BR" dirty="0">
                <a:solidFill>
                  <a:schemeClr val="bg1"/>
                </a:solidFill>
                <a:latin typeface="Poppins Semi-Bold" panose="020B0604020202020204" charset="0"/>
                <a:cs typeface="Poppins Semi-Bold" panose="020B0604020202020204" charset="0"/>
              </a:rPr>
              <a:t>Caso mantidos os percentuais de contribuição atuais, o fundo previdencial será extinto em 2028”.</a:t>
            </a:r>
            <a:endParaRPr lang="en-US" dirty="0">
              <a:solidFill>
                <a:schemeClr val="bg1"/>
              </a:solidFill>
              <a:latin typeface="Poppins Semi-Bold" panose="020B0604020202020204" charset="0"/>
              <a:cs typeface="Poppins Semi-Bold" panose="020B0604020202020204" charset="0"/>
            </a:endParaRPr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53CB80BB-CCDE-207E-7033-14844C7CB7AE}"/>
              </a:ext>
            </a:extLst>
          </p:cNvPr>
          <p:cNvSpPr/>
          <p:nvPr/>
        </p:nvSpPr>
        <p:spPr>
          <a:xfrm>
            <a:off x="591388" y="4283913"/>
            <a:ext cx="4434459" cy="449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3240"/>
              </a:lnSpc>
            </a:pPr>
            <a:r>
              <a:rPr lang="en-US" sz="2700" b="1" dirty="0" err="1">
                <a:solidFill>
                  <a:srgbClr val="EC9F14"/>
                </a:solidFill>
                <a:latin typeface="Poppins Bold" panose="00000800000000000000" charset="0"/>
                <a:ea typeface="Montserrat" pitchFamily="34" charset="-122"/>
                <a:cs typeface="Poppins Bold" panose="00000800000000000000" charset="0"/>
              </a:rPr>
              <a:t>Inviabilidade</a:t>
            </a:r>
            <a:r>
              <a:rPr lang="en-US" sz="2700" b="1" dirty="0">
                <a:solidFill>
                  <a:srgbClr val="EC9F14"/>
                </a:solidFill>
                <a:latin typeface="Poppins Bold" panose="00000800000000000000" charset="0"/>
                <a:ea typeface="Montserrat" pitchFamily="34" charset="-122"/>
                <a:cs typeface="Poppins Bold" panose="00000800000000000000" charset="0"/>
              </a:rPr>
              <a:t> do Plano</a:t>
            </a:r>
            <a:endParaRPr lang="en-US" sz="2700" dirty="0">
              <a:solidFill>
                <a:srgbClr val="EC9F14"/>
              </a:solidFill>
              <a:latin typeface="Poppins Bold" panose="00000800000000000000" charset="0"/>
              <a:cs typeface="Poppins Bold" panose="00000800000000000000" charset="0"/>
            </a:endParaRPr>
          </a:p>
        </p:txBody>
      </p:sp>
      <p:grpSp>
        <p:nvGrpSpPr>
          <p:cNvPr id="31" name="Group 12">
            <a:extLst>
              <a:ext uri="{FF2B5EF4-FFF2-40B4-BE49-F238E27FC236}">
                <a16:creationId xmlns:a16="http://schemas.microsoft.com/office/drawing/2014/main" id="{0AD61F09-CF29-1BFA-1C1E-3F72D302723E}"/>
              </a:ext>
            </a:extLst>
          </p:cNvPr>
          <p:cNvGrpSpPr/>
          <p:nvPr/>
        </p:nvGrpSpPr>
        <p:grpSpPr>
          <a:xfrm>
            <a:off x="15900381" y="9075722"/>
            <a:ext cx="2171358" cy="848110"/>
            <a:chOff x="0" y="0"/>
            <a:chExt cx="2895144" cy="1130813"/>
          </a:xfrm>
        </p:grpSpPr>
        <p:sp>
          <p:nvSpPr>
            <p:cNvPr id="32" name="Freeform 13">
              <a:extLst>
                <a:ext uri="{FF2B5EF4-FFF2-40B4-BE49-F238E27FC236}">
                  <a16:creationId xmlns:a16="http://schemas.microsoft.com/office/drawing/2014/main" id="{07979450-F63F-F70D-CF0B-ACEAB1848D6B}"/>
                </a:ext>
              </a:extLst>
            </p:cNvPr>
            <p:cNvSpPr/>
            <p:nvPr/>
          </p:nvSpPr>
          <p:spPr>
            <a:xfrm>
              <a:off x="0" y="0"/>
              <a:ext cx="1351257" cy="1130813"/>
            </a:xfrm>
            <a:custGeom>
              <a:avLst/>
              <a:gdLst/>
              <a:ahLst/>
              <a:cxnLst/>
              <a:rect l="l" t="t" r="r" b="b"/>
              <a:pathLst>
                <a:path w="1351257" h="1130813">
                  <a:moveTo>
                    <a:pt x="0" y="0"/>
                  </a:moveTo>
                  <a:lnTo>
                    <a:pt x="1351257" y="0"/>
                  </a:lnTo>
                  <a:lnTo>
                    <a:pt x="1351257" y="1130813"/>
                  </a:lnTo>
                  <a:lnTo>
                    <a:pt x="0" y="11308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7316" t="-5267" r="-107363" b="-4138"/>
              </a:stretch>
            </a:blipFill>
          </p:spPr>
        </p:sp>
        <p:sp>
          <p:nvSpPr>
            <p:cNvPr id="33" name="Freeform 14">
              <a:extLst>
                <a:ext uri="{FF2B5EF4-FFF2-40B4-BE49-F238E27FC236}">
                  <a16:creationId xmlns:a16="http://schemas.microsoft.com/office/drawing/2014/main" id="{56037FC1-C750-CC94-EADD-EECDB7F513E8}"/>
                </a:ext>
              </a:extLst>
            </p:cNvPr>
            <p:cNvSpPr/>
            <p:nvPr/>
          </p:nvSpPr>
          <p:spPr>
            <a:xfrm>
              <a:off x="1258929" y="117577"/>
              <a:ext cx="1636214" cy="875322"/>
            </a:xfrm>
            <a:custGeom>
              <a:avLst/>
              <a:gdLst/>
              <a:ahLst/>
              <a:cxnLst/>
              <a:rect l="l" t="t" r="r" b="b"/>
              <a:pathLst>
                <a:path w="1636214" h="875322">
                  <a:moveTo>
                    <a:pt x="0" y="0"/>
                  </a:moveTo>
                  <a:lnTo>
                    <a:pt x="1636215" y="0"/>
                  </a:lnTo>
                  <a:lnTo>
                    <a:pt x="1636215" y="875322"/>
                  </a:lnTo>
                  <a:lnTo>
                    <a:pt x="0" y="8753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11377" t="-22184" r="-5781" b="-43231"/>
              </a:stretch>
            </a:blipFill>
          </p:spPr>
        </p:sp>
      </p:grpSp>
      <p:sp>
        <p:nvSpPr>
          <p:cNvPr id="6" name="TextBox 14">
            <a:extLst>
              <a:ext uri="{FF2B5EF4-FFF2-40B4-BE49-F238E27FC236}">
                <a16:creationId xmlns:a16="http://schemas.microsoft.com/office/drawing/2014/main" id="{A830808E-5EE8-02AA-2E4B-285C48A43150}"/>
              </a:ext>
            </a:extLst>
          </p:cNvPr>
          <p:cNvSpPr txBox="1"/>
          <p:nvPr/>
        </p:nvSpPr>
        <p:spPr>
          <a:xfrm>
            <a:off x="16932874" y="8810658"/>
            <a:ext cx="908475" cy="2498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982"/>
              </a:lnSpc>
              <a:spcBef>
                <a:spcPct val="0"/>
              </a:spcBef>
            </a:pPr>
            <a:r>
              <a:rPr lang="en-US" sz="1600" dirty="0">
                <a:solidFill>
                  <a:srgbClr val="000000"/>
                </a:solidFill>
                <a:latin typeface="Poppins" panose="00000500000000000000" pitchFamily="2" charset="0"/>
                <a:ea typeface="Open Sans"/>
                <a:cs typeface="Poppins" panose="00000500000000000000" pitchFamily="2" charset="0"/>
                <a:sym typeface="Open Sans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8236598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850954" y="5773766"/>
            <a:ext cx="9042909" cy="9026468"/>
          </a:xfrm>
          <a:custGeom>
            <a:avLst/>
            <a:gdLst/>
            <a:ahLst/>
            <a:cxnLst/>
            <a:rect l="l" t="t" r="r" b="b"/>
            <a:pathLst>
              <a:path w="9042909" h="9026468">
                <a:moveTo>
                  <a:pt x="0" y="0"/>
                </a:moveTo>
                <a:lnTo>
                  <a:pt x="9042909" y="0"/>
                </a:lnTo>
                <a:lnTo>
                  <a:pt x="9042909" y="9026468"/>
                </a:lnTo>
                <a:lnTo>
                  <a:pt x="0" y="902646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347690" y="-5854643"/>
            <a:ext cx="9042909" cy="9026468"/>
          </a:xfrm>
          <a:custGeom>
            <a:avLst/>
            <a:gdLst/>
            <a:ahLst/>
            <a:cxnLst/>
            <a:rect l="l" t="t" r="r" b="b"/>
            <a:pathLst>
              <a:path w="9042909" h="9026468">
                <a:moveTo>
                  <a:pt x="0" y="0"/>
                </a:moveTo>
                <a:lnTo>
                  <a:pt x="9042909" y="0"/>
                </a:lnTo>
                <a:lnTo>
                  <a:pt x="9042909" y="9026468"/>
                </a:lnTo>
                <a:lnTo>
                  <a:pt x="0" y="902646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254834" y="1271611"/>
            <a:ext cx="6071970" cy="7819684"/>
            <a:chOff x="0" y="0"/>
            <a:chExt cx="8095960" cy="10426245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4"/>
            <a:srcRect l="24116" r="24116"/>
            <a:stretch>
              <a:fillRect/>
            </a:stretch>
          </p:blipFill>
          <p:spPr>
            <a:xfrm>
              <a:off x="0" y="0"/>
              <a:ext cx="8095960" cy="10426245"/>
            </a:xfrm>
            <a:prstGeom prst="rect">
              <a:avLst/>
            </a:prstGeom>
          </p:spPr>
        </p:pic>
      </p:grpSp>
      <p:sp>
        <p:nvSpPr>
          <p:cNvPr id="6" name="TextBox 6"/>
          <p:cNvSpPr txBox="1"/>
          <p:nvPr/>
        </p:nvSpPr>
        <p:spPr>
          <a:xfrm>
            <a:off x="7644695" y="851023"/>
            <a:ext cx="9389571" cy="401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350"/>
              </a:lnSpc>
            </a:pPr>
            <a:r>
              <a:rPr lang="en-US" sz="8625" b="1" dirty="0">
                <a:solidFill>
                  <a:srgbClr val="EC9F14"/>
                </a:solidFill>
                <a:latin typeface="Poppins Bold"/>
                <a:ea typeface="Poppins Bold"/>
                <a:cs typeface="Poppins Bold"/>
                <a:sym typeface="Poppins Bold"/>
              </a:rPr>
              <a:t>Entenda o TAC do Plano RJU</a:t>
            </a:r>
          </a:p>
          <a:p>
            <a:pPr algn="l">
              <a:lnSpc>
                <a:spcPts val="10350"/>
              </a:lnSpc>
            </a:pPr>
            <a:endParaRPr lang="en-US" sz="8625" b="1" dirty="0">
              <a:solidFill>
                <a:srgbClr val="EC9F14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644695" y="3689310"/>
            <a:ext cx="7737641" cy="12895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4"/>
              </a:lnSpc>
            </a:pPr>
            <a:r>
              <a:rPr lang="en-US" sz="3603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Origem e Desafios estruturais</a:t>
            </a:r>
          </a:p>
          <a:p>
            <a:pPr algn="l">
              <a:lnSpc>
                <a:spcPts val="5044"/>
              </a:lnSpc>
            </a:pPr>
            <a:endParaRPr lang="en-US" sz="3603" b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7641066" y="4758791"/>
            <a:ext cx="10085658" cy="12095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158"/>
              </a:lnSpc>
            </a:pPr>
            <a:r>
              <a:rPr lang="en-US" sz="225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• Sem renovação geracional: O IBGE reduziu contratações e o plano parou de receber novos participantes.</a:t>
            </a:r>
          </a:p>
          <a:p>
            <a:pPr algn="just">
              <a:lnSpc>
                <a:spcPts val="3158"/>
              </a:lnSpc>
            </a:pPr>
            <a:endParaRPr lang="en-US" sz="2256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7641066" y="6330846"/>
            <a:ext cx="10085658" cy="12095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158"/>
              </a:lnSpc>
            </a:pPr>
            <a:r>
              <a:rPr lang="en-US" sz="225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• Envelhecimento da massa: Redução contínua de ativos e alta concentração de risco atuarial.</a:t>
            </a:r>
          </a:p>
          <a:p>
            <a:pPr algn="just">
              <a:lnSpc>
                <a:spcPts val="3158"/>
              </a:lnSpc>
            </a:pPr>
            <a:endParaRPr lang="en-US" sz="2256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7641066" y="7945348"/>
            <a:ext cx="10085658" cy="12095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158"/>
              </a:lnSpc>
            </a:pPr>
            <a:r>
              <a:rPr lang="en-US" sz="225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• Risco de desequilíbrio: No modelo antigo, </a:t>
            </a:r>
            <a:r>
              <a:rPr lang="en-US" sz="225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há</a:t>
            </a:r>
            <a:r>
              <a:rPr lang="en-US" sz="225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risco de déficits crescentes e contribuições inviáveis.</a:t>
            </a:r>
          </a:p>
          <a:p>
            <a:pPr algn="just">
              <a:lnSpc>
                <a:spcPts val="3158"/>
              </a:lnSpc>
            </a:pPr>
            <a:endParaRPr lang="en-US" sz="2256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12" name="Group 12"/>
          <p:cNvGrpSpPr/>
          <p:nvPr/>
        </p:nvGrpSpPr>
        <p:grpSpPr>
          <a:xfrm>
            <a:off x="15900381" y="9258300"/>
            <a:ext cx="2171358" cy="848110"/>
            <a:chOff x="0" y="0"/>
            <a:chExt cx="2895144" cy="113081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351257" cy="1130813"/>
            </a:xfrm>
            <a:custGeom>
              <a:avLst/>
              <a:gdLst/>
              <a:ahLst/>
              <a:cxnLst/>
              <a:rect l="l" t="t" r="r" b="b"/>
              <a:pathLst>
                <a:path w="1351257" h="1130813">
                  <a:moveTo>
                    <a:pt x="0" y="0"/>
                  </a:moveTo>
                  <a:lnTo>
                    <a:pt x="1351257" y="0"/>
                  </a:lnTo>
                  <a:lnTo>
                    <a:pt x="1351257" y="1130813"/>
                  </a:lnTo>
                  <a:lnTo>
                    <a:pt x="0" y="11308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7316" t="-5267" r="-107363" b="-4138"/>
              </a:stretch>
            </a:blipFill>
          </p:spPr>
        </p:sp>
        <p:sp>
          <p:nvSpPr>
            <p:cNvPr id="14" name="Freeform 14"/>
            <p:cNvSpPr/>
            <p:nvPr/>
          </p:nvSpPr>
          <p:spPr>
            <a:xfrm>
              <a:off x="1258929" y="117577"/>
              <a:ext cx="1636214" cy="875322"/>
            </a:xfrm>
            <a:custGeom>
              <a:avLst/>
              <a:gdLst/>
              <a:ahLst/>
              <a:cxnLst/>
              <a:rect l="l" t="t" r="r" b="b"/>
              <a:pathLst>
                <a:path w="1636214" h="875322">
                  <a:moveTo>
                    <a:pt x="0" y="0"/>
                  </a:moveTo>
                  <a:lnTo>
                    <a:pt x="1636215" y="0"/>
                  </a:lnTo>
                  <a:lnTo>
                    <a:pt x="1636215" y="875322"/>
                  </a:lnTo>
                  <a:lnTo>
                    <a:pt x="0" y="8753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11377" t="-22184" r="-5781" b="-43231"/>
              </a:stretch>
            </a:blipFill>
          </p:spPr>
        </p:sp>
      </p:grpSp>
      <p:sp>
        <p:nvSpPr>
          <p:cNvPr id="17" name="TextBox 14">
            <a:extLst>
              <a:ext uri="{FF2B5EF4-FFF2-40B4-BE49-F238E27FC236}">
                <a16:creationId xmlns:a16="http://schemas.microsoft.com/office/drawing/2014/main" id="{635F51ED-247E-DCF0-A9BE-01EEB6FF2F3A}"/>
              </a:ext>
            </a:extLst>
          </p:cNvPr>
          <p:cNvSpPr txBox="1"/>
          <p:nvPr/>
        </p:nvSpPr>
        <p:spPr>
          <a:xfrm>
            <a:off x="17000444" y="9038246"/>
            <a:ext cx="908475" cy="2498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982"/>
              </a:lnSpc>
              <a:spcBef>
                <a:spcPct val="0"/>
              </a:spcBef>
            </a:pPr>
            <a:r>
              <a:rPr lang="en-US" sz="1600" dirty="0">
                <a:solidFill>
                  <a:srgbClr val="000000"/>
                </a:solidFill>
                <a:latin typeface="Poppins" panose="00000500000000000000" pitchFamily="2" charset="0"/>
                <a:ea typeface="Open Sans"/>
                <a:cs typeface="Poppins" panose="00000500000000000000" pitchFamily="2" charset="0"/>
                <a:sym typeface="Open Sans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347690" y="-5854643"/>
            <a:ext cx="9042909" cy="9026468"/>
          </a:xfrm>
          <a:custGeom>
            <a:avLst/>
            <a:gdLst/>
            <a:ahLst/>
            <a:cxnLst/>
            <a:rect l="l" t="t" r="r" b="b"/>
            <a:pathLst>
              <a:path w="9042909" h="9026468">
                <a:moveTo>
                  <a:pt x="0" y="0"/>
                </a:moveTo>
                <a:lnTo>
                  <a:pt x="9042909" y="0"/>
                </a:lnTo>
                <a:lnTo>
                  <a:pt x="9042909" y="9026468"/>
                </a:lnTo>
                <a:lnTo>
                  <a:pt x="0" y="902646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3096875" y="9412981"/>
            <a:ext cx="9042909" cy="9026468"/>
          </a:xfrm>
          <a:custGeom>
            <a:avLst/>
            <a:gdLst/>
            <a:ahLst/>
            <a:cxnLst/>
            <a:rect l="l" t="t" r="r" b="b"/>
            <a:pathLst>
              <a:path w="9042909" h="9026468">
                <a:moveTo>
                  <a:pt x="0" y="0"/>
                </a:moveTo>
                <a:lnTo>
                  <a:pt x="9042909" y="0"/>
                </a:lnTo>
                <a:lnTo>
                  <a:pt x="9042909" y="9026467"/>
                </a:lnTo>
                <a:lnTo>
                  <a:pt x="0" y="90264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1187330" y="1028700"/>
            <a:ext cx="6071970" cy="7819684"/>
            <a:chOff x="0" y="0"/>
            <a:chExt cx="8095960" cy="10426245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4"/>
            <a:srcRect l="24181" r="24181"/>
            <a:stretch>
              <a:fillRect/>
            </a:stretch>
          </p:blipFill>
          <p:spPr>
            <a:xfrm>
              <a:off x="0" y="0"/>
              <a:ext cx="8095960" cy="10426245"/>
            </a:xfrm>
            <a:prstGeom prst="rect">
              <a:avLst/>
            </a:prstGeom>
          </p:spPr>
        </p:pic>
      </p:grpSp>
      <p:sp>
        <p:nvSpPr>
          <p:cNvPr id="6" name="TextBox 6"/>
          <p:cNvSpPr txBox="1"/>
          <p:nvPr/>
        </p:nvSpPr>
        <p:spPr>
          <a:xfrm>
            <a:off x="1251248" y="918992"/>
            <a:ext cx="9389571" cy="401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0350"/>
              </a:lnSpc>
            </a:pPr>
            <a:r>
              <a:rPr lang="en-US" sz="8625" b="1" dirty="0">
                <a:solidFill>
                  <a:srgbClr val="EC9F14"/>
                </a:solidFill>
                <a:latin typeface="Poppins Bold"/>
                <a:ea typeface="Poppins Bold"/>
                <a:cs typeface="Poppins Bold"/>
                <a:sym typeface="Poppins Bold"/>
              </a:rPr>
              <a:t>Entenda o TAC do Plano RJU</a:t>
            </a:r>
          </a:p>
          <a:p>
            <a:pPr algn="r">
              <a:lnSpc>
                <a:spcPts val="10350"/>
              </a:lnSpc>
            </a:pPr>
            <a:endParaRPr lang="en-US" sz="8625" b="1" dirty="0">
              <a:solidFill>
                <a:srgbClr val="EC9F14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182593" y="3656023"/>
            <a:ext cx="7458226" cy="12895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4"/>
              </a:lnSpc>
            </a:pPr>
            <a:r>
              <a:rPr lang="en-US" sz="3603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Objetivos do TAC com a PREVIC</a:t>
            </a:r>
          </a:p>
          <a:p>
            <a:pPr algn="l">
              <a:lnSpc>
                <a:spcPts val="5044"/>
              </a:lnSpc>
            </a:pPr>
            <a:endParaRPr lang="en-US" sz="3603" b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595410" y="4586239"/>
            <a:ext cx="10085658" cy="16198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158"/>
              </a:lnSpc>
            </a:pPr>
            <a:r>
              <a:rPr lang="en-US" sz="225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• </a:t>
            </a:r>
            <a:r>
              <a:rPr lang="en-US" sz="225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Criação</a:t>
            </a:r>
            <a:r>
              <a:rPr lang="en-US" sz="225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do </a:t>
            </a:r>
            <a:r>
              <a:rPr lang="en-US" sz="225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PrevSIAS</a:t>
            </a:r>
            <a:r>
              <a:rPr lang="en-US" sz="225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2 (</a:t>
            </a:r>
            <a:r>
              <a:rPr lang="en-US" sz="225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exclusivo</a:t>
            </a:r>
            <a:r>
              <a:rPr lang="en-US" sz="225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para </a:t>
            </a:r>
            <a:r>
              <a:rPr lang="en-US" sz="225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participantes</a:t>
            </a:r>
            <a:r>
              <a:rPr lang="en-US" sz="225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e </a:t>
            </a:r>
            <a:r>
              <a:rPr lang="en-US" sz="225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assistidos</a:t>
            </a:r>
            <a:r>
              <a:rPr lang="en-US" sz="225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do Plano RJU): Novo plano em Contribuição Definida (CD), com </a:t>
            </a:r>
            <a:r>
              <a:rPr lang="en-US" sz="225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contas</a:t>
            </a:r>
            <a:r>
              <a:rPr lang="en-US" sz="225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25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individualizadas</a:t>
            </a:r>
            <a:r>
              <a:rPr lang="en-US" sz="225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 </a:t>
            </a:r>
          </a:p>
          <a:p>
            <a:pPr algn="just">
              <a:lnSpc>
                <a:spcPts val="3158"/>
              </a:lnSpc>
            </a:pPr>
            <a:endParaRPr lang="en-US" sz="2256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555161" y="6073086"/>
            <a:ext cx="10085658" cy="20302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158"/>
              </a:lnSpc>
            </a:pPr>
            <a:r>
              <a:rPr lang="en-US" sz="225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• </a:t>
            </a:r>
            <a:r>
              <a:rPr lang="en-US" sz="225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Migração</a:t>
            </a:r>
            <a:r>
              <a:rPr lang="en-US" sz="225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Voluntária: Direito de escolha de transferência das reservas para </a:t>
            </a:r>
            <a:r>
              <a:rPr lang="en-US" sz="225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cada</a:t>
            </a:r>
            <a:r>
              <a:rPr lang="en-US" sz="225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25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participante</a:t>
            </a:r>
            <a:r>
              <a:rPr lang="en-US" sz="225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/</a:t>
            </a:r>
            <a:r>
              <a:rPr lang="en-US" sz="225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assistido</a:t>
            </a:r>
            <a:r>
              <a:rPr lang="en-US" sz="225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25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elegível</a:t>
            </a:r>
            <a:r>
              <a:rPr lang="en-US" sz="225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225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durante</a:t>
            </a:r>
            <a:r>
              <a:rPr lang="en-US" sz="225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o </a:t>
            </a:r>
            <a:r>
              <a:rPr lang="en-US" sz="225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período</a:t>
            </a:r>
            <a:r>
              <a:rPr lang="en-US" sz="225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de </a:t>
            </a:r>
            <a:r>
              <a:rPr lang="en-US" sz="225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opção</a:t>
            </a:r>
            <a:r>
              <a:rPr lang="en-US" sz="225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  <a:p>
            <a:pPr algn="just">
              <a:lnSpc>
                <a:spcPts val="3158"/>
              </a:lnSpc>
            </a:pPr>
            <a:endParaRPr lang="en-US" sz="2256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just">
              <a:lnSpc>
                <a:spcPts val="3158"/>
              </a:lnSpc>
            </a:pPr>
            <a:endParaRPr lang="en-US" sz="2256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573639" y="7371232"/>
            <a:ext cx="10085658" cy="3887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158"/>
              </a:lnSpc>
            </a:pPr>
            <a:r>
              <a:rPr lang="en-US" sz="225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• </a:t>
            </a:r>
            <a:r>
              <a:rPr lang="en-US" sz="225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Encerramento</a:t>
            </a:r>
            <a:r>
              <a:rPr lang="en-US" sz="225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do Plano RJU: Extinção do plano.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5900381" y="9258300"/>
            <a:ext cx="2171358" cy="848110"/>
            <a:chOff x="0" y="0"/>
            <a:chExt cx="2895144" cy="113081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351257" cy="1130813"/>
            </a:xfrm>
            <a:custGeom>
              <a:avLst/>
              <a:gdLst/>
              <a:ahLst/>
              <a:cxnLst/>
              <a:rect l="l" t="t" r="r" b="b"/>
              <a:pathLst>
                <a:path w="1351257" h="1130813">
                  <a:moveTo>
                    <a:pt x="0" y="0"/>
                  </a:moveTo>
                  <a:lnTo>
                    <a:pt x="1351257" y="0"/>
                  </a:lnTo>
                  <a:lnTo>
                    <a:pt x="1351257" y="1130813"/>
                  </a:lnTo>
                  <a:lnTo>
                    <a:pt x="0" y="11308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7316" t="-5267" r="-107363" b="-4138"/>
              </a:stretch>
            </a:blipFill>
          </p:spPr>
        </p:sp>
        <p:sp>
          <p:nvSpPr>
            <p:cNvPr id="14" name="Freeform 14"/>
            <p:cNvSpPr/>
            <p:nvPr/>
          </p:nvSpPr>
          <p:spPr>
            <a:xfrm>
              <a:off x="1258929" y="117577"/>
              <a:ext cx="1636214" cy="875322"/>
            </a:xfrm>
            <a:custGeom>
              <a:avLst/>
              <a:gdLst/>
              <a:ahLst/>
              <a:cxnLst/>
              <a:rect l="l" t="t" r="r" b="b"/>
              <a:pathLst>
                <a:path w="1636214" h="875322">
                  <a:moveTo>
                    <a:pt x="0" y="0"/>
                  </a:moveTo>
                  <a:lnTo>
                    <a:pt x="1636215" y="0"/>
                  </a:lnTo>
                  <a:lnTo>
                    <a:pt x="1636215" y="875322"/>
                  </a:lnTo>
                  <a:lnTo>
                    <a:pt x="0" y="8753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11377" t="-22184" r="-5781" b="-43231"/>
              </a:stretch>
            </a:blipFill>
          </p:spPr>
        </p:sp>
      </p:grpSp>
      <p:sp>
        <p:nvSpPr>
          <p:cNvPr id="15" name="TextBox 11">
            <a:extLst>
              <a:ext uri="{FF2B5EF4-FFF2-40B4-BE49-F238E27FC236}">
                <a16:creationId xmlns:a16="http://schemas.microsoft.com/office/drawing/2014/main" id="{2F0F8E85-301E-9972-D2C4-53B4AB9AF793}"/>
              </a:ext>
            </a:extLst>
          </p:cNvPr>
          <p:cNvSpPr txBox="1"/>
          <p:nvPr/>
        </p:nvSpPr>
        <p:spPr>
          <a:xfrm>
            <a:off x="595410" y="8210544"/>
            <a:ext cx="10085658" cy="799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158"/>
              </a:lnSpc>
            </a:pPr>
            <a:r>
              <a:rPr lang="en-US" sz="2256" b="1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Observação</a:t>
            </a:r>
            <a:r>
              <a:rPr lang="en-US" sz="2256" b="1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: </a:t>
            </a:r>
            <a:r>
              <a:rPr lang="en-US" sz="225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 </a:t>
            </a:r>
            <a:r>
              <a:rPr lang="en-US" sz="225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período</a:t>
            </a:r>
            <a:r>
              <a:rPr lang="en-US" sz="225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de </a:t>
            </a:r>
            <a:r>
              <a:rPr lang="en-US" sz="225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opção</a:t>
            </a:r>
            <a:r>
              <a:rPr lang="en-US" sz="225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e o </a:t>
            </a:r>
            <a:r>
              <a:rPr lang="en-US" sz="225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período</a:t>
            </a:r>
            <a:r>
              <a:rPr lang="en-US" sz="225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de </a:t>
            </a:r>
            <a:r>
              <a:rPr lang="en-US" sz="225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extinção</a:t>
            </a:r>
            <a:r>
              <a:rPr lang="en-US" sz="225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do plano, </a:t>
            </a:r>
            <a:r>
              <a:rPr lang="en-US" sz="225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será</a:t>
            </a:r>
            <a:r>
              <a:rPr lang="en-US" sz="225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25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anunciado</a:t>
            </a:r>
            <a:r>
              <a:rPr lang="en-US" sz="225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25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após</a:t>
            </a:r>
            <a:r>
              <a:rPr lang="en-US" sz="225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25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aprovação</a:t>
            </a:r>
            <a:r>
              <a:rPr lang="en-US" sz="225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da PREVIC.</a:t>
            </a:r>
          </a:p>
        </p:txBody>
      </p:sp>
      <p:sp>
        <p:nvSpPr>
          <p:cNvPr id="17" name="TextBox 14">
            <a:extLst>
              <a:ext uri="{FF2B5EF4-FFF2-40B4-BE49-F238E27FC236}">
                <a16:creationId xmlns:a16="http://schemas.microsoft.com/office/drawing/2014/main" id="{578E4695-F1EA-F0C3-B913-52363747D3EF}"/>
              </a:ext>
            </a:extLst>
          </p:cNvPr>
          <p:cNvSpPr txBox="1"/>
          <p:nvPr/>
        </p:nvSpPr>
        <p:spPr>
          <a:xfrm>
            <a:off x="17000444" y="9038246"/>
            <a:ext cx="908475" cy="2498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982"/>
              </a:lnSpc>
              <a:spcBef>
                <a:spcPct val="0"/>
              </a:spcBef>
            </a:pPr>
            <a:r>
              <a:rPr lang="en-US" sz="1600" dirty="0">
                <a:solidFill>
                  <a:srgbClr val="000000"/>
                </a:solidFill>
                <a:latin typeface="Poppins" panose="00000500000000000000" pitchFamily="2" charset="0"/>
                <a:ea typeface="Open Sans"/>
                <a:cs typeface="Poppins" panose="00000500000000000000" pitchFamily="2" charset="0"/>
                <a:sym typeface="Open Sans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Freeform 9">
            <a:extLst>
              <a:ext uri="{FF2B5EF4-FFF2-40B4-BE49-F238E27FC236}">
                <a16:creationId xmlns:a16="http://schemas.microsoft.com/office/drawing/2014/main" id="{DFD210B6-2881-B2DE-343B-7A24E18FEE78}"/>
              </a:ext>
            </a:extLst>
          </p:cNvPr>
          <p:cNvSpPr/>
          <p:nvPr/>
        </p:nvSpPr>
        <p:spPr>
          <a:xfrm rot="10800000">
            <a:off x="9128928" y="5169214"/>
            <a:ext cx="6429375" cy="257175"/>
          </a:xfrm>
          <a:custGeom>
            <a:avLst/>
            <a:gdLst/>
            <a:ahLst/>
            <a:cxnLst/>
            <a:rect l="l" t="t" r="r" b="b"/>
            <a:pathLst>
              <a:path w="6429375" h="257175">
                <a:moveTo>
                  <a:pt x="0" y="0"/>
                </a:moveTo>
                <a:lnTo>
                  <a:pt x="6429375" y="0"/>
                </a:lnTo>
                <a:lnTo>
                  <a:pt x="6429375" y="257175"/>
                </a:lnTo>
                <a:lnTo>
                  <a:pt x="0" y="25717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w="161925" cap="rnd">
            <a:solidFill>
              <a:srgbClr val="EC9F14"/>
            </a:solidFill>
            <a:prstDash val="solid"/>
            <a:round/>
          </a:ln>
        </p:spPr>
      </p:sp>
      <p:sp>
        <p:nvSpPr>
          <p:cNvPr id="2" name="Freeform 2"/>
          <p:cNvSpPr/>
          <p:nvPr/>
        </p:nvSpPr>
        <p:spPr>
          <a:xfrm>
            <a:off x="15638473" y="-5540692"/>
            <a:ext cx="9279264" cy="9262392"/>
          </a:xfrm>
          <a:custGeom>
            <a:avLst/>
            <a:gdLst/>
            <a:ahLst/>
            <a:cxnLst/>
            <a:rect l="l" t="t" r="r" b="b"/>
            <a:pathLst>
              <a:path w="9279264" h="9262392">
                <a:moveTo>
                  <a:pt x="0" y="0"/>
                </a:moveTo>
                <a:lnTo>
                  <a:pt x="9279263" y="0"/>
                </a:lnTo>
                <a:lnTo>
                  <a:pt x="9279263" y="9262392"/>
                </a:lnTo>
                <a:lnTo>
                  <a:pt x="0" y="92623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6187549" y="7481501"/>
            <a:ext cx="9279264" cy="9262392"/>
          </a:xfrm>
          <a:custGeom>
            <a:avLst/>
            <a:gdLst/>
            <a:ahLst/>
            <a:cxnLst/>
            <a:rect l="l" t="t" r="r" b="b"/>
            <a:pathLst>
              <a:path w="9279264" h="9262392">
                <a:moveTo>
                  <a:pt x="0" y="0"/>
                </a:moveTo>
                <a:lnTo>
                  <a:pt x="9279263" y="0"/>
                </a:lnTo>
                <a:lnTo>
                  <a:pt x="9279263" y="9262393"/>
                </a:lnTo>
                <a:lnTo>
                  <a:pt x="0" y="926239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AutoShape 4"/>
          <p:cNvSpPr/>
          <p:nvPr/>
        </p:nvSpPr>
        <p:spPr>
          <a:xfrm flipV="1">
            <a:off x="1152859" y="5659681"/>
            <a:ext cx="0" cy="872440"/>
          </a:xfrm>
          <a:prstGeom prst="line">
            <a:avLst/>
          </a:prstGeom>
          <a:ln w="38100" cap="flat">
            <a:solidFill>
              <a:srgbClr val="000000"/>
            </a:solidFill>
            <a:prstDash val="sysDash"/>
            <a:headEnd type="none" w="sm" len="sm"/>
            <a:tailEnd type="none" w="sm" len="sm"/>
          </a:ln>
        </p:spPr>
        <p:txBody>
          <a:bodyPr/>
          <a:lstStyle/>
          <a:p>
            <a:endParaRPr lang="pt-BR" dirty="0"/>
          </a:p>
        </p:txBody>
      </p:sp>
      <p:sp>
        <p:nvSpPr>
          <p:cNvPr id="5" name="AutoShape 5"/>
          <p:cNvSpPr/>
          <p:nvPr/>
        </p:nvSpPr>
        <p:spPr>
          <a:xfrm flipV="1">
            <a:off x="5257800" y="4042811"/>
            <a:ext cx="0" cy="893476"/>
          </a:xfrm>
          <a:prstGeom prst="line">
            <a:avLst/>
          </a:prstGeom>
          <a:ln w="38100" cap="flat">
            <a:solidFill>
              <a:srgbClr val="000000"/>
            </a:solidFill>
            <a:prstDash val="sysDash"/>
            <a:headEnd type="none" w="sm" len="sm"/>
            <a:tailEnd type="none" w="sm" len="sm"/>
          </a:ln>
        </p:spPr>
      </p:sp>
      <p:sp>
        <p:nvSpPr>
          <p:cNvPr id="6" name="AutoShape 6"/>
          <p:cNvSpPr/>
          <p:nvPr/>
        </p:nvSpPr>
        <p:spPr>
          <a:xfrm>
            <a:off x="10043674" y="5594735"/>
            <a:ext cx="0" cy="1011089"/>
          </a:xfrm>
          <a:prstGeom prst="line">
            <a:avLst/>
          </a:prstGeom>
          <a:ln w="38100" cap="flat">
            <a:solidFill>
              <a:srgbClr val="000000"/>
            </a:solidFill>
            <a:prstDash val="sysDash"/>
            <a:headEnd type="none" w="sm" len="sm"/>
            <a:tailEnd type="none" w="sm" len="sm"/>
          </a:ln>
        </p:spPr>
      </p:sp>
      <p:sp>
        <p:nvSpPr>
          <p:cNvPr id="7" name="AutoShape 7"/>
          <p:cNvSpPr/>
          <p:nvPr/>
        </p:nvSpPr>
        <p:spPr>
          <a:xfrm flipH="1" flipV="1">
            <a:off x="14484878" y="4062245"/>
            <a:ext cx="3" cy="893475"/>
          </a:xfrm>
          <a:prstGeom prst="line">
            <a:avLst/>
          </a:prstGeom>
          <a:ln w="38100" cap="flat">
            <a:solidFill>
              <a:srgbClr val="000000"/>
            </a:solidFill>
            <a:prstDash val="sysDash"/>
            <a:headEnd type="none" w="sm" len="sm"/>
            <a:tailEnd type="none" w="sm" len="sm"/>
          </a:ln>
        </p:spPr>
      </p:sp>
      <p:sp>
        <p:nvSpPr>
          <p:cNvPr id="8" name="Freeform 8"/>
          <p:cNvSpPr/>
          <p:nvPr/>
        </p:nvSpPr>
        <p:spPr>
          <a:xfrm rot="10800000">
            <a:off x="0" y="5259986"/>
            <a:ext cx="5759159" cy="75629"/>
          </a:xfrm>
          <a:custGeom>
            <a:avLst/>
            <a:gdLst/>
            <a:ahLst/>
            <a:cxnLst/>
            <a:rect l="l" t="t" r="r" b="b"/>
            <a:pathLst>
              <a:path w="6429375" h="257175">
                <a:moveTo>
                  <a:pt x="0" y="0"/>
                </a:moveTo>
                <a:lnTo>
                  <a:pt x="6429375" y="0"/>
                </a:lnTo>
                <a:lnTo>
                  <a:pt x="6429375" y="257175"/>
                </a:lnTo>
                <a:lnTo>
                  <a:pt x="0" y="25717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w="342900" cap="rnd">
            <a:solidFill>
              <a:srgbClr val="EC9F14"/>
            </a:solidFill>
            <a:prstDash val="solid"/>
            <a:round/>
          </a:ln>
        </p:spPr>
      </p:sp>
      <p:sp>
        <p:nvSpPr>
          <p:cNvPr id="9" name="Freeform 9"/>
          <p:cNvSpPr/>
          <p:nvPr/>
        </p:nvSpPr>
        <p:spPr>
          <a:xfrm rot="10800000">
            <a:off x="5672257" y="5169213"/>
            <a:ext cx="6429375" cy="257175"/>
          </a:xfrm>
          <a:custGeom>
            <a:avLst/>
            <a:gdLst/>
            <a:ahLst/>
            <a:cxnLst/>
            <a:rect l="l" t="t" r="r" b="b"/>
            <a:pathLst>
              <a:path w="6429375" h="257175">
                <a:moveTo>
                  <a:pt x="0" y="0"/>
                </a:moveTo>
                <a:lnTo>
                  <a:pt x="6429375" y="0"/>
                </a:lnTo>
                <a:lnTo>
                  <a:pt x="6429375" y="257175"/>
                </a:lnTo>
                <a:lnTo>
                  <a:pt x="0" y="25717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w="161925" cap="rnd">
            <a:solidFill>
              <a:srgbClr val="EC9F14"/>
            </a:solidFill>
            <a:prstDash val="solid"/>
            <a:round/>
          </a:ln>
        </p:spPr>
      </p:sp>
      <p:grpSp>
        <p:nvGrpSpPr>
          <p:cNvPr id="10" name="Group 10"/>
          <p:cNvGrpSpPr/>
          <p:nvPr/>
        </p:nvGrpSpPr>
        <p:grpSpPr>
          <a:xfrm>
            <a:off x="794922" y="4915511"/>
            <a:ext cx="715876" cy="715876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64390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58"/>
                </a:lnSpc>
              </a:pPr>
              <a:endParaRPr dirty="0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4886583" y="4878858"/>
            <a:ext cx="715876" cy="715876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64390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58"/>
                </a:lnSpc>
              </a:pPr>
              <a:endParaRPr dirty="0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685736" y="4924005"/>
            <a:ext cx="715876" cy="715876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64390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58"/>
                </a:lnSpc>
              </a:pPr>
              <a:endParaRPr dirty="0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4124651" y="4894642"/>
            <a:ext cx="715876" cy="715876"/>
            <a:chOff x="0" y="0"/>
            <a:chExt cx="812800" cy="8128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64390"/>
            </a:solidFill>
          </p:spPr>
        </p:sp>
        <p:sp>
          <p:nvSpPr>
            <p:cNvPr id="21" name="TextBox 21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58"/>
                </a:lnSpc>
              </a:pPr>
              <a:endParaRPr dirty="0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2927383" y="2165522"/>
            <a:ext cx="7116291" cy="2525421"/>
            <a:chOff x="0" y="0"/>
            <a:chExt cx="1040483" cy="369245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040483" cy="369246"/>
            </a:xfrm>
            <a:custGeom>
              <a:avLst/>
              <a:gdLst/>
              <a:ahLst/>
              <a:cxnLst/>
              <a:rect l="l" t="t" r="r" b="b"/>
              <a:pathLst>
                <a:path w="1040483" h="369246">
                  <a:moveTo>
                    <a:pt x="21248" y="0"/>
                  </a:moveTo>
                  <a:lnTo>
                    <a:pt x="1019235" y="0"/>
                  </a:lnTo>
                  <a:cubicBezTo>
                    <a:pt x="1024870" y="0"/>
                    <a:pt x="1030275" y="2239"/>
                    <a:pt x="1034260" y="6223"/>
                  </a:cubicBezTo>
                  <a:cubicBezTo>
                    <a:pt x="1038245" y="10208"/>
                    <a:pt x="1040483" y="15613"/>
                    <a:pt x="1040483" y="21248"/>
                  </a:cubicBezTo>
                  <a:lnTo>
                    <a:pt x="1040483" y="347997"/>
                  </a:lnTo>
                  <a:cubicBezTo>
                    <a:pt x="1040483" y="359732"/>
                    <a:pt x="1030970" y="369246"/>
                    <a:pt x="1019235" y="369246"/>
                  </a:cubicBezTo>
                  <a:lnTo>
                    <a:pt x="21248" y="369246"/>
                  </a:lnTo>
                  <a:cubicBezTo>
                    <a:pt x="9513" y="369246"/>
                    <a:pt x="0" y="359732"/>
                    <a:pt x="0" y="347997"/>
                  </a:cubicBezTo>
                  <a:lnTo>
                    <a:pt x="0" y="21248"/>
                  </a:lnTo>
                  <a:cubicBezTo>
                    <a:pt x="0" y="9513"/>
                    <a:pt x="9513" y="0"/>
                    <a:pt x="21248" y="0"/>
                  </a:cubicBezTo>
                  <a:close/>
                </a:path>
              </a:pathLst>
            </a:custGeom>
            <a:solidFill>
              <a:srgbClr val="F4F4F4"/>
            </a:solidFill>
          </p:spPr>
        </p:sp>
        <p:sp>
          <p:nvSpPr>
            <p:cNvPr id="24" name="TextBox 24"/>
            <p:cNvSpPr txBox="1"/>
            <p:nvPr/>
          </p:nvSpPr>
          <p:spPr>
            <a:xfrm>
              <a:off x="0" y="-66675"/>
              <a:ext cx="1040483" cy="4359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58"/>
                </a:lnSpc>
              </a:pPr>
              <a:endParaRPr dirty="0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8522182" y="6605824"/>
            <a:ext cx="7116291" cy="2525421"/>
            <a:chOff x="0" y="0"/>
            <a:chExt cx="1040483" cy="369245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040483" cy="369246"/>
            </a:xfrm>
            <a:custGeom>
              <a:avLst/>
              <a:gdLst/>
              <a:ahLst/>
              <a:cxnLst/>
              <a:rect l="l" t="t" r="r" b="b"/>
              <a:pathLst>
                <a:path w="1040483" h="369246">
                  <a:moveTo>
                    <a:pt x="21248" y="0"/>
                  </a:moveTo>
                  <a:lnTo>
                    <a:pt x="1019235" y="0"/>
                  </a:lnTo>
                  <a:cubicBezTo>
                    <a:pt x="1024870" y="0"/>
                    <a:pt x="1030275" y="2239"/>
                    <a:pt x="1034260" y="6223"/>
                  </a:cubicBezTo>
                  <a:cubicBezTo>
                    <a:pt x="1038245" y="10208"/>
                    <a:pt x="1040483" y="15613"/>
                    <a:pt x="1040483" y="21248"/>
                  </a:cubicBezTo>
                  <a:lnTo>
                    <a:pt x="1040483" y="347997"/>
                  </a:lnTo>
                  <a:cubicBezTo>
                    <a:pt x="1040483" y="359732"/>
                    <a:pt x="1030970" y="369246"/>
                    <a:pt x="1019235" y="369246"/>
                  </a:cubicBezTo>
                  <a:lnTo>
                    <a:pt x="21248" y="369246"/>
                  </a:lnTo>
                  <a:cubicBezTo>
                    <a:pt x="9513" y="369246"/>
                    <a:pt x="0" y="359732"/>
                    <a:pt x="0" y="347997"/>
                  </a:cubicBezTo>
                  <a:lnTo>
                    <a:pt x="0" y="21248"/>
                  </a:lnTo>
                  <a:cubicBezTo>
                    <a:pt x="0" y="9513"/>
                    <a:pt x="9513" y="0"/>
                    <a:pt x="21248" y="0"/>
                  </a:cubicBezTo>
                  <a:close/>
                </a:path>
              </a:pathLst>
            </a:custGeom>
            <a:solidFill>
              <a:srgbClr val="F4F4F4"/>
            </a:solidFill>
          </p:spPr>
        </p:sp>
        <p:sp>
          <p:nvSpPr>
            <p:cNvPr id="27" name="TextBox 27"/>
            <p:cNvSpPr txBox="1"/>
            <p:nvPr/>
          </p:nvSpPr>
          <p:spPr>
            <a:xfrm>
              <a:off x="0" y="-66675"/>
              <a:ext cx="1040483" cy="4359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58"/>
                </a:lnSpc>
              </a:pPr>
              <a:endParaRPr dirty="0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0955448" y="1706204"/>
            <a:ext cx="7116291" cy="2525421"/>
            <a:chOff x="0" y="0"/>
            <a:chExt cx="1040483" cy="369245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040483" cy="369246"/>
            </a:xfrm>
            <a:custGeom>
              <a:avLst/>
              <a:gdLst/>
              <a:ahLst/>
              <a:cxnLst/>
              <a:rect l="l" t="t" r="r" b="b"/>
              <a:pathLst>
                <a:path w="1040483" h="369246">
                  <a:moveTo>
                    <a:pt x="21248" y="0"/>
                  </a:moveTo>
                  <a:lnTo>
                    <a:pt x="1019235" y="0"/>
                  </a:lnTo>
                  <a:cubicBezTo>
                    <a:pt x="1024870" y="0"/>
                    <a:pt x="1030275" y="2239"/>
                    <a:pt x="1034260" y="6223"/>
                  </a:cubicBezTo>
                  <a:cubicBezTo>
                    <a:pt x="1038245" y="10208"/>
                    <a:pt x="1040483" y="15613"/>
                    <a:pt x="1040483" y="21248"/>
                  </a:cubicBezTo>
                  <a:lnTo>
                    <a:pt x="1040483" y="347997"/>
                  </a:lnTo>
                  <a:cubicBezTo>
                    <a:pt x="1040483" y="359732"/>
                    <a:pt x="1030970" y="369246"/>
                    <a:pt x="1019235" y="369246"/>
                  </a:cubicBezTo>
                  <a:lnTo>
                    <a:pt x="21248" y="369246"/>
                  </a:lnTo>
                  <a:cubicBezTo>
                    <a:pt x="9513" y="369246"/>
                    <a:pt x="0" y="359732"/>
                    <a:pt x="0" y="347997"/>
                  </a:cubicBezTo>
                  <a:lnTo>
                    <a:pt x="0" y="21248"/>
                  </a:lnTo>
                  <a:cubicBezTo>
                    <a:pt x="0" y="9513"/>
                    <a:pt x="9513" y="0"/>
                    <a:pt x="21248" y="0"/>
                  </a:cubicBezTo>
                  <a:close/>
                </a:path>
              </a:pathLst>
            </a:custGeom>
            <a:solidFill>
              <a:srgbClr val="F4F4F4"/>
            </a:solidFill>
          </p:spPr>
        </p:sp>
        <p:sp>
          <p:nvSpPr>
            <p:cNvPr id="30" name="TextBox 30"/>
            <p:cNvSpPr txBox="1"/>
            <p:nvPr/>
          </p:nvSpPr>
          <p:spPr>
            <a:xfrm>
              <a:off x="0" y="-66675"/>
              <a:ext cx="1040483" cy="4359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58"/>
                </a:lnSpc>
              </a:pPr>
              <a:endParaRPr dirty="0"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289226" y="6228600"/>
            <a:ext cx="7116291" cy="2525421"/>
            <a:chOff x="0" y="0"/>
            <a:chExt cx="1040483" cy="369245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040483" cy="369246"/>
            </a:xfrm>
            <a:custGeom>
              <a:avLst/>
              <a:gdLst/>
              <a:ahLst/>
              <a:cxnLst/>
              <a:rect l="l" t="t" r="r" b="b"/>
              <a:pathLst>
                <a:path w="1040483" h="369246">
                  <a:moveTo>
                    <a:pt x="21248" y="0"/>
                  </a:moveTo>
                  <a:lnTo>
                    <a:pt x="1019235" y="0"/>
                  </a:lnTo>
                  <a:cubicBezTo>
                    <a:pt x="1024870" y="0"/>
                    <a:pt x="1030275" y="2239"/>
                    <a:pt x="1034260" y="6223"/>
                  </a:cubicBezTo>
                  <a:cubicBezTo>
                    <a:pt x="1038245" y="10208"/>
                    <a:pt x="1040483" y="15613"/>
                    <a:pt x="1040483" y="21248"/>
                  </a:cubicBezTo>
                  <a:lnTo>
                    <a:pt x="1040483" y="347997"/>
                  </a:lnTo>
                  <a:cubicBezTo>
                    <a:pt x="1040483" y="359732"/>
                    <a:pt x="1030970" y="369246"/>
                    <a:pt x="1019235" y="369246"/>
                  </a:cubicBezTo>
                  <a:lnTo>
                    <a:pt x="21248" y="369246"/>
                  </a:lnTo>
                  <a:cubicBezTo>
                    <a:pt x="9513" y="369246"/>
                    <a:pt x="0" y="359732"/>
                    <a:pt x="0" y="347997"/>
                  </a:cubicBezTo>
                  <a:lnTo>
                    <a:pt x="0" y="21248"/>
                  </a:lnTo>
                  <a:cubicBezTo>
                    <a:pt x="0" y="9513"/>
                    <a:pt x="9513" y="0"/>
                    <a:pt x="21248" y="0"/>
                  </a:cubicBezTo>
                  <a:close/>
                </a:path>
              </a:pathLst>
            </a:custGeom>
            <a:solidFill>
              <a:srgbClr val="F4F4F4"/>
            </a:solidFill>
          </p:spPr>
        </p:sp>
        <p:sp>
          <p:nvSpPr>
            <p:cNvPr id="33" name="TextBox 33"/>
            <p:cNvSpPr txBox="1"/>
            <p:nvPr/>
          </p:nvSpPr>
          <p:spPr>
            <a:xfrm>
              <a:off x="0" y="-66675"/>
              <a:ext cx="1040483" cy="4359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58"/>
                </a:lnSpc>
              </a:pPr>
              <a:endParaRPr dirty="0"/>
            </a:p>
          </p:txBody>
        </p:sp>
      </p:grpSp>
      <p:sp>
        <p:nvSpPr>
          <p:cNvPr id="34" name="Freeform 34"/>
          <p:cNvSpPr/>
          <p:nvPr/>
        </p:nvSpPr>
        <p:spPr>
          <a:xfrm>
            <a:off x="3275669" y="2484221"/>
            <a:ext cx="2324224" cy="416165"/>
          </a:xfrm>
          <a:custGeom>
            <a:avLst/>
            <a:gdLst/>
            <a:ahLst/>
            <a:cxnLst/>
            <a:rect l="l" t="t" r="r" b="b"/>
            <a:pathLst>
              <a:path w="2324224" h="416165">
                <a:moveTo>
                  <a:pt x="0" y="0"/>
                </a:moveTo>
                <a:lnTo>
                  <a:pt x="2324223" y="0"/>
                </a:lnTo>
                <a:lnTo>
                  <a:pt x="2324223" y="416165"/>
                </a:lnTo>
                <a:lnTo>
                  <a:pt x="0" y="41616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7307"/>
            </a:stretch>
          </a:blipFill>
        </p:spPr>
      </p:sp>
      <p:sp>
        <p:nvSpPr>
          <p:cNvPr id="35" name="Freeform 35"/>
          <p:cNvSpPr/>
          <p:nvPr/>
        </p:nvSpPr>
        <p:spPr>
          <a:xfrm>
            <a:off x="787030" y="6535033"/>
            <a:ext cx="1734802" cy="482985"/>
          </a:xfrm>
          <a:custGeom>
            <a:avLst/>
            <a:gdLst/>
            <a:ahLst/>
            <a:cxnLst/>
            <a:rect l="l" t="t" r="r" b="b"/>
            <a:pathLst>
              <a:path w="1734802" h="482985">
                <a:moveTo>
                  <a:pt x="0" y="0"/>
                </a:moveTo>
                <a:lnTo>
                  <a:pt x="1734801" y="0"/>
                </a:lnTo>
                <a:lnTo>
                  <a:pt x="1734801" y="482984"/>
                </a:lnTo>
                <a:lnTo>
                  <a:pt x="0" y="48298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36" name="Freeform 36"/>
          <p:cNvSpPr/>
          <p:nvPr/>
        </p:nvSpPr>
        <p:spPr>
          <a:xfrm>
            <a:off x="9019986" y="7003181"/>
            <a:ext cx="2232548" cy="466235"/>
          </a:xfrm>
          <a:custGeom>
            <a:avLst/>
            <a:gdLst/>
            <a:ahLst/>
            <a:cxnLst/>
            <a:rect l="l" t="t" r="r" b="b"/>
            <a:pathLst>
              <a:path w="2232548" h="466235">
                <a:moveTo>
                  <a:pt x="0" y="0"/>
                </a:moveTo>
                <a:lnTo>
                  <a:pt x="2232547" y="0"/>
                </a:lnTo>
                <a:lnTo>
                  <a:pt x="2232547" y="466235"/>
                </a:lnTo>
                <a:lnTo>
                  <a:pt x="0" y="46623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37" name="Freeform 37"/>
          <p:cNvSpPr/>
          <p:nvPr/>
        </p:nvSpPr>
        <p:spPr>
          <a:xfrm>
            <a:off x="11367952" y="2031728"/>
            <a:ext cx="2036742" cy="519369"/>
          </a:xfrm>
          <a:custGeom>
            <a:avLst/>
            <a:gdLst/>
            <a:ahLst/>
            <a:cxnLst/>
            <a:rect l="l" t="t" r="r" b="b"/>
            <a:pathLst>
              <a:path w="2036742" h="519369">
                <a:moveTo>
                  <a:pt x="0" y="0"/>
                </a:moveTo>
                <a:lnTo>
                  <a:pt x="2036742" y="0"/>
                </a:lnTo>
                <a:lnTo>
                  <a:pt x="2036742" y="519369"/>
                </a:lnTo>
                <a:lnTo>
                  <a:pt x="0" y="51936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38" name="TextBox 38"/>
          <p:cNvSpPr txBox="1"/>
          <p:nvPr/>
        </p:nvSpPr>
        <p:spPr>
          <a:xfrm>
            <a:off x="250708" y="213145"/>
            <a:ext cx="10265469" cy="25391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609"/>
              </a:lnSpc>
            </a:pPr>
            <a:r>
              <a:rPr lang="en-US" sz="5507" b="1" dirty="0">
                <a:solidFill>
                  <a:srgbClr val="EC9F14"/>
                </a:solidFill>
                <a:latin typeface="Poppins Bold"/>
                <a:ea typeface="Poppins Bold"/>
                <a:cs typeface="Poppins Bold"/>
                <a:sym typeface="Poppins Bold"/>
              </a:rPr>
              <a:t>Cronograma: O Que Já Aconteceu e Onde Estamos</a:t>
            </a:r>
          </a:p>
          <a:p>
            <a:pPr algn="l">
              <a:lnSpc>
                <a:spcPts val="6609"/>
              </a:lnSpc>
            </a:pPr>
            <a:endParaRPr lang="en-US" sz="5507" b="1" dirty="0">
              <a:solidFill>
                <a:srgbClr val="EC9F14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39" name="TextBox 39"/>
          <p:cNvSpPr txBox="1"/>
          <p:nvPr/>
        </p:nvSpPr>
        <p:spPr>
          <a:xfrm>
            <a:off x="2521832" y="6574375"/>
            <a:ext cx="2970752" cy="3887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58"/>
              </a:lnSpc>
              <a:spcBef>
                <a:spcPct val="0"/>
              </a:spcBef>
            </a:pPr>
            <a:r>
              <a:rPr lang="en-US" sz="2256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Assinatura do TAC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5672257" y="2473552"/>
            <a:ext cx="2970752" cy="3887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58"/>
              </a:lnSpc>
              <a:spcBef>
                <a:spcPct val="0"/>
              </a:spcBef>
            </a:pPr>
            <a:r>
              <a:rPr lang="en-US" sz="2256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Elaboração Técnica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1289714" y="7007246"/>
            <a:ext cx="2970752" cy="3887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58"/>
              </a:lnSpc>
              <a:spcBef>
                <a:spcPct val="0"/>
              </a:spcBef>
            </a:pPr>
            <a:r>
              <a:rPr lang="en-US" sz="2256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Revisão e Protocolo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3404694" y="2095891"/>
            <a:ext cx="2970752" cy="3887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58"/>
              </a:lnSpc>
              <a:spcBef>
                <a:spcPct val="0"/>
              </a:spcBef>
            </a:pPr>
            <a:r>
              <a:rPr lang="en-US" sz="2256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Análise</a:t>
            </a:r>
            <a:r>
              <a:rPr lang="en-US" sz="2256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256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na</a:t>
            </a:r>
            <a:r>
              <a:rPr lang="en-US" sz="2256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PREVIC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713023" y="7224872"/>
            <a:ext cx="6268696" cy="1425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00"/>
              </a:lnSpc>
              <a:spcBef>
                <a:spcPct val="0"/>
              </a:spcBef>
            </a:pP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Celebração formal do acordo entre SIAS e PREVIC, com publicação no Diário Oficial da União (DOU) em 24/12/2025.</a:t>
            </a:r>
          </a:p>
          <a:p>
            <a:pPr algn="just">
              <a:lnSpc>
                <a:spcPts val="2800"/>
              </a:lnSpc>
              <a:spcBef>
                <a:spcPct val="0"/>
              </a:spcBef>
            </a:pPr>
            <a:endParaRPr lang="en-US" sz="20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4" name="TextBox 44"/>
          <p:cNvSpPr txBox="1"/>
          <p:nvPr/>
        </p:nvSpPr>
        <p:spPr>
          <a:xfrm>
            <a:off x="3275669" y="3072843"/>
            <a:ext cx="6609668" cy="1777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00"/>
              </a:lnSpc>
              <a:spcBef>
                <a:spcPct val="0"/>
              </a:spcBef>
            </a:pP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Aprovação dos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documentos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referentes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à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operação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de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migração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pelo Conselho Deliberativo e disponibilização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inicial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no site da SIAS.</a:t>
            </a:r>
          </a:p>
          <a:p>
            <a:pPr algn="just">
              <a:lnSpc>
                <a:spcPts val="2800"/>
              </a:lnSpc>
              <a:spcBef>
                <a:spcPct val="0"/>
              </a:spcBef>
            </a:pP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(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por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30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dias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conforme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legislação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vigente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)</a:t>
            </a:r>
          </a:p>
          <a:p>
            <a:pPr algn="just">
              <a:lnSpc>
                <a:spcPts val="2800"/>
              </a:lnSpc>
              <a:spcBef>
                <a:spcPct val="0"/>
              </a:spcBef>
            </a:pPr>
            <a:endParaRPr lang="en-US" sz="20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5" name="TextBox 45"/>
          <p:cNvSpPr txBox="1"/>
          <p:nvPr/>
        </p:nvSpPr>
        <p:spPr>
          <a:xfrm>
            <a:off x="8910781" y="7626488"/>
            <a:ext cx="6381702" cy="1777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00"/>
              </a:lnSpc>
              <a:spcBef>
                <a:spcPct val="0"/>
              </a:spcBef>
            </a:pP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Aprimoramento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da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documentação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referente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à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operação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de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migração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protocolo da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documentação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junto à PREVIC e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disponibilização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no site da SIAS.</a:t>
            </a:r>
          </a:p>
          <a:p>
            <a:pPr algn="just">
              <a:lnSpc>
                <a:spcPts val="2800"/>
              </a:lnSpc>
              <a:spcBef>
                <a:spcPct val="0"/>
              </a:spcBef>
            </a:pPr>
            <a:endParaRPr lang="en-US" sz="20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6" name="TextBox 46"/>
          <p:cNvSpPr txBox="1"/>
          <p:nvPr/>
        </p:nvSpPr>
        <p:spPr>
          <a:xfrm>
            <a:off x="11367952" y="2806050"/>
            <a:ext cx="6381702" cy="14183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00"/>
              </a:lnSpc>
              <a:spcBef>
                <a:spcPct val="0"/>
              </a:spcBef>
            </a:pP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Órgão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fiscalizador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avalia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os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documentos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enviados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(prazo de até 80 dias úteis de análise + 30 dias para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decisão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).</a:t>
            </a:r>
          </a:p>
          <a:p>
            <a:pPr algn="just">
              <a:lnSpc>
                <a:spcPts val="2800"/>
              </a:lnSpc>
              <a:spcBef>
                <a:spcPct val="0"/>
              </a:spcBef>
            </a:pPr>
            <a:endParaRPr lang="en-US" sz="20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47" name="Group 47"/>
          <p:cNvGrpSpPr/>
          <p:nvPr/>
        </p:nvGrpSpPr>
        <p:grpSpPr>
          <a:xfrm>
            <a:off x="15900381" y="9258300"/>
            <a:ext cx="2171358" cy="848110"/>
            <a:chOff x="0" y="0"/>
            <a:chExt cx="2895144" cy="1130813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1351257" cy="1130813"/>
            </a:xfrm>
            <a:custGeom>
              <a:avLst/>
              <a:gdLst/>
              <a:ahLst/>
              <a:cxnLst/>
              <a:rect l="l" t="t" r="r" b="b"/>
              <a:pathLst>
                <a:path w="1351257" h="1130813">
                  <a:moveTo>
                    <a:pt x="0" y="0"/>
                  </a:moveTo>
                  <a:lnTo>
                    <a:pt x="1351257" y="0"/>
                  </a:lnTo>
                  <a:lnTo>
                    <a:pt x="1351257" y="1130813"/>
                  </a:lnTo>
                  <a:lnTo>
                    <a:pt x="0" y="11308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17316" t="-5267" r="-107363" b="-4138"/>
              </a:stretch>
            </a:blipFill>
          </p:spPr>
        </p:sp>
        <p:sp>
          <p:nvSpPr>
            <p:cNvPr id="49" name="Freeform 49"/>
            <p:cNvSpPr/>
            <p:nvPr/>
          </p:nvSpPr>
          <p:spPr>
            <a:xfrm>
              <a:off x="1258929" y="117577"/>
              <a:ext cx="1636214" cy="875322"/>
            </a:xfrm>
            <a:custGeom>
              <a:avLst/>
              <a:gdLst/>
              <a:ahLst/>
              <a:cxnLst/>
              <a:rect l="l" t="t" r="r" b="b"/>
              <a:pathLst>
                <a:path w="1636214" h="875322">
                  <a:moveTo>
                    <a:pt x="0" y="0"/>
                  </a:moveTo>
                  <a:lnTo>
                    <a:pt x="1636215" y="0"/>
                  </a:lnTo>
                  <a:lnTo>
                    <a:pt x="1636215" y="875322"/>
                  </a:lnTo>
                  <a:lnTo>
                    <a:pt x="0" y="8753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111377" t="-22184" r="-5781" b="-43231"/>
              </a:stretch>
            </a:blipFill>
          </p:spPr>
        </p:sp>
      </p:grpSp>
      <p:sp>
        <p:nvSpPr>
          <p:cNvPr id="52" name="Seta: para Baixo 51">
            <a:extLst>
              <a:ext uri="{FF2B5EF4-FFF2-40B4-BE49-F238E27FC236}">
                <a16:creationId xmlns:a16="http://schemas.microsoft.com/office/drawing/2014/main" id="{DD851198-B9A5-C769-3E7A-93E3F5072682}"/>
              </a:ext>
            </a:extLst>
          </p:cNvPr>
          <p:cNvSpPr/>
          <p:nvPr/>
        </p:nvSpPr>
        <p:spPr>
          <a:xfrm rot="16200000">
            <a:off x="15661096" y="4715985"/>
            <a:ext cx="785814" cy="1159905"/>
          </a:xfrm>
          <a:prstGeom prst="downArrow">
            <a:avLst/>
          </a:prstGeom>
          <a:solidFill>
            <a:srgbClr val="EC9F14"/>
          </a:solidFill>
          <a:ln>
            <a:solidFill>
              <a:srgbClr val="EC9F1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3" name="TextBox 43">
            <a:extLst>
              <a:ext uri="{FF2B5EF4-FFF2-40B4-BE49-F238E27FC236}">
                <a16:creationId xmlns:a16="http://schemas.microsoft.com/office/drawing/2014/main" id="{8E039A30-5162-9C7C-DF30-E0D54FB16464}"/>
              </a:ext>
            </a:extLst>
          </p:cNvPr>
          <p:cNvSpPr txBox="1"/>
          <p:nvPr/>
        </p:nvSpPr>
        <p:spPr>
          <a:xfrm>
            <a:off x="1096665" y="5121559"/>
            <a:ext cx="571916" cy="7001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800"/>
              </a:lnSpc>
              <a:spcBef>
                <a:spcPct val="0"/>
              </a:spcBef>
            </a:pPr>
            <a:r>
              <a:rPr lang="en-US" sz="2800" dirty="0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1</a:t>
            </a:r>
          </a:p>
          <a:p>
            <a:pPr algn="just">
              <a:lnSpc>
                <a:spcPts val="2800"/>
              </a:lnSpc>
              <a:spcBef>
                <a:spcPct val="0"/>
              </a:spcBef>
            </a:pPr>
            <a:endParaRPr lang="en-US" sz="20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5" name="TextBox 43">
            <a:extLst>
              <a:ext uri="{FF2B5EF4-FFF2-40B4-BE49-F238E27FC236}">
                <a16:creationId xmlns:a16="http://schemas.microsoft.com/office/drawing/2014/main" id="{C6A92BEE-0A4A-9EB9-760C-D3EC756DE2FC}"/>
              </a:ext>
            </a:extLst>
          </p:cNvPr>
          <p:cNvSpPr txBox="1"/>
          <p:nvPr/>
        </p:nvSpPr>
        <p:spPr>
          <a:xfrm>
            <a:off x="5151838" y="5089388"/>
            <a:ext cx="571916" cy="7001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800"/>
              </a:lnSpc>
              <a:spcBef>
                <a:spcPct val="0"/>
              </a:spcBef>
            </a:pPr>
            <a:r>
              <a:rPr lang="en-US" sz="2800" dirty="0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2</a:t>
            </a:r>
          </a:p>
          <a:p>
            <a:pPr algn="just">
              <a:lnSpc>
                <a:spcPts val="2800"/>
              </a:lnSpc>
              <a:spcBef>
                <a:spcPct val="0"/>
              </a:spcBef>
            </a:pPr>
            <a:endParaRPr lang="en-US" sz="20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7" name="TextBox 43">
            <a:extLst>
              <a:ext uri="{FF2B5EF4-FFF2-40B4-BE49-F238E27FC236}">
                <a16:creationId xmlns:a16="http://schemas.microsoft.com/office/drawing/2014/main" id="{A4F764F2-B67C-31B0-116D-965BBC8E91AF}"/>
              </a:ext>
            </a:extLst>
          </p:cNvPr>
          <p:cNvSpPr txBox="1"/>
          <p:nvPr/>
        </p:nvSpPr>
        <p:spPr>
          <a:xfrm>
            <a:off x="9958563" y="5137166"/>
            <a:ext cx="571916" cy="3698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800"/>
              </a:lnSpc>
              <a:spcBef>
                <a:spcPct val="0"/>
              </a:spcBef>
            </a:pPr>
            <a:r>
              <a:rPr lang="en-US" sz="2800" dirty="0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3</a:t>
            </a:r>
          </a:p>
        </p:txBody>
      </p:sp>
      <p:sp>
        <p:nvSpPr>
          <p:cNvPr id="59" name="TextBox 43">
            <a:extLst>
              <a:ext uri="{FF2B5EF4-FFF2-40B4-BE49-F238E27FC236}">
                <a16:creationId xmlns:a16="http://schemas.microsoft.com/office/drawing/2014/main" id="{4867B29B-1418-45B1-5904-23E9B46DEF1D}"/>
              </a:ext>
            </a:extLst>
          </p:cNvPr>
          <p:cNvSpPr txBox="1"/>
          <p:nvPr/>
        </p:nvSpPr>
        <p:spPr>
          <a:xfrm>
            <a:off x="14351893" y="5097020"/>
            <a:ext cx="571916" cy="3698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800"/>
              </a:lnSpc>
              <a:spcBef>
                <a:spcPct val="0"/>
              </a:spcBef>
            </a:pPr>
            <a:r>
              <a:rPr lang="en-US" sz="2800" dirty="0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4</a:t>
            </a:r>
          </a:p>
        </p:txBody>
      </p:sp>
      <p:sp>
        <p:nvSpPr>
          <p:cNvPr id="63" name="TextBox 14">
            <a:extLst>
              <a:ext uri="{FF2B5EF4-FFF2-40B4-BE49-F238E27FC236}">
                <a16:creationId xmlns:a16="http://schemas.microsoft.com/office/drawing/2014/main" id="{E4A4F6C5-4219-2415-D739-8E4E45212AF0}"/>
              </a:ext>
            </a:extLst>
          </p:cNvPr>
          <p:cNvSpPr txBox="1"/>
          <p:nvPr/>
        </p:nvSpPr>
        <p:spPr>
          <a:xfrm>
            <a:off x="17000444" y="9038246"/>
            <a:ext cx="908475" cy="2498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982"/>
              </a:lnSpc>
              <a:spcBef>
                <a:spcPct val="0"/>
              </a:spcBef>
            </a:pPr>
            <a:r>
              <a:rPr lang="en-US" sz="1600" dirty="0">
                <a:solidFill>
                  <a:srgbClr val="000000"/>
                </a:solidFill>
                <a:latin typeface="Poppins" panose="00000500000000000000" pitchFamily="2" charset="0"/>
                <a:ea typeface="Open Sans"/>
                <a:cs typeface="Poppins" panose="00000500000000000000" pitchFamily="2" charset="0"/>
                <a:sym typeface="Open Sans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493337" y="7136611"/>
            <a:ext cx="9042909" cy="9026468"/>
          </a:xfrm>
          <a:custGeom>
            <a:avLst/>
            <a:gdLst/>
            <a:ahLst/>
            <a:cxnLst/>
            <a:rect l="l" t="t" r="r" b="b"/>
            <a:pathLst>
              <a:path w="9042909" h="9026468">
                <a:moveTo>
                  <a:pt x="0" y="0"/>
                </a:moveTo>
                <a:lnTo>
                  <a:pt x="9042909" y="0"/>
                </a:lnTo>
                <a:lnTo>
                  <a:pt x="9042909" y="9026467"/>
                </a:lnTo>
                <a:lnTo>
                  <a:pt x="0" y="90264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7323594" y="-2056755"/>
            <a:ext cx="9042909" cy="9026468"/>
          </a:xfrm>
          <a:custGeom>
            <a:avLst/>
            <a:gdLst/>
            <a:ahLst/>
            <a:cxnLst/>
            <a:rect l="l" t="t" r="r" b="b"/>
            <a:pathLst>
              <a:path w="9042909" h="9026468">
                <a:moveTo>
                  <a:pt x="0" y="0"/>
                </a:moveTo>
                <a:lnTo>
                  <a:pt x="9042909" y="0"/>
                </a:lnTo>
                <a:lnTo>
                  <a:pt x="9042909" y="9026467"/>
                </a:lnTo>
                <a:lnTo>
                  <a:pt x="0" y="90264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3627777" y="3402716"/>
            <a:ext cx="4952361" cy="4881017"/>
            <a:chOff x="0" y="0"/>
            <a:chExt cx="3736132" cy="368231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736132" cy="3682310"/>
            </a:xfrm>
            <a:custGeom>
              <a:avLst/>
              <a:gdLst/>
              <a:ahLst/>
              <a:cxnLst/>
              <a:rect l="l" t="t" r="r" b="b"/>
              <a:pathLst>
                <a:path w="3736132" h="3682310">
                  <a:moveTo>
                    <a:pt x="0" y="0"/>
                  </a:moveTo>
                  <a:lnTo>
                    <a:pt x="3736132" y="0"/>
                  </a:lnTo>
                  <a:lnTo>
                    <a:pt x="3736132" y="3682310"/>
                  </a:lnTo>
                  <a:lnTo>
                    <a:pt x="0" y="3682310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64390"/>
              </a:solidFill>
              <a:prstDash val="solid"/>
              <a:miter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3736132" cy="3710885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algn="l">
                <a:lnSpc>
                  <a:spcPts val="2520"/>
                </a:lnSpc>
              </a:pPr>
              <a:endParaRPr dirty="0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56950" y="3436805"/>
            <a:ext cx="4952361" cy="4881017"/>
            <a:chOff x="0" y="0"/>
            <a:chExt cx="3736132" cy="368231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736132" cy="3682310"/>
            </a:xfrm>
            <a:custGeom>
              <a:avLst/>
              <a:gdLst/>
              <a:ahLst/>
              <a:cxnLst/>
              <a:rect l="l" t="t" r="r" b="b"/>
              <a:pathLst>
                <a:path w="3736132" h="3682310">
                  <a:moveTo>
                    <a:pt x="0" y="0"/>
                  </a:moveTo>
                  <a:lnTo>
                    <a:pt x="3736132" y="0"/>
                  </a:lnTo>
                  <a:lnTo>
                    <a:pt x="3736132" y="3682310"/>
                  </a:lnTo>
                  <a:lnTo>
                    <a:pt x="0" y="3682310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64390"/>
              </a:solidFill>
              <a:prstDash val="solid"/>
              <a:miter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736132" cy="3710885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algn="l">
                <a:lnSpc>
                  <a:spcPts val="2520"/>
                </a:lnSpc>
              </a:pPr>
              <a:endParaRPr dirty="0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3878689" y="5311155"/>
            <a:ext cx="4450537" cy="2769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120"/>
              </a:lnSpc>
            </a:pPr>
            <a:r>
              <a:rPr lang="en-US" sz="24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Cálculo</a:t>
            </a:r>
            <a:r>
              <a:rPr lang="en-US" sz="24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da reserva matemática </a:t>
            </a:r>
            <a:r>
              <a:rPr lang="en-US" sz="24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atuarial</a:t>
            </a:r>
            <a:r>
              <a:rPr lang="en-US" sz="24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com a </a:t>
            </a:r>
            <a:r>
              <a:rPr lang="en-US" sz="24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migração</a:t>
            </a:r>
            <a:r>
              <a:rPr lang="en-US" sz="24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da </a:t>
            </a:r>
            <a:r>
              <a:rPr lang="en-US" sz="24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reserva</a:t>
            </a:r>
            <a:r>
              <a:rPr lang="en-US" sz="24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para o novo plano CD ou opção de </a:t>
            </a:r>
            <a:r>
              <a:rPr lang="en-US" sz="24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resgate</a:t>
            </a:r>
            <a:r>
              <a:rPr lang="en-US" sz="24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conforme regulamento.</a:t>
            </a:r>
          </a:p>
          <a:p>
            <a:pPr algn="l">
              <a:lnSpc>
                <a:spcPts val="3120"/>
              </a:lnSpc>
            </a:pPr>
            <a:endParaRPr lang="en-US" sz="24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4847844" y="3835459"/>
            <a:ext cx="3732294" cy="11446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25"/>
              </a:lnSpc>
            </a:pPr>
            <a:r>
              <a:rPr lang="en-US" sz="2327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Aposentados por Invalidez e Pensionistas</a:t>
            </a:r>
          </a:p>
          <a:p>
            <a:pPr algn="l">
              <a:lnSpc>
                <a:spcPts val="3025"/>
              </a:lnSpc>
            </a:pPr>
            <a:endParaRPr lang="en-US" sz="2327" b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0742193" y="3860023"/>
            <a:ext cx="3731412" cy="1579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20"/>
              </a:lnSpc>
            </a:pPr>
            <a:r>
              <a:rPr lang="en-US" sz="2400" b="1" dirty="0">
                <a:solidFill>
                  <a:srgbClr val="000000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Participantes de Pecúlio por Morte</a:t>
            </a:r>
          </a:p>
          <a:p>
            <a:pPr algn="l">
              <a:lnSpc>
                <a:spcPts val="3120"/>
              </a:lnSpc>
            </a:pPr>
            <a:endParaRPr lang="en-US" sz="2400" b="1" dirty="0">
              <a:solidFill>
                <a:srgbClr val="000000"/>
              </a:solidFill>
              <a:latin typeface="Poppins Semi-Bold"/>
              <a:ea typeface="Poppins Semi-Bold"/>
              <a:cs typeface="Poppins Semi-Bold"/>
              <a:sym typeface="Poppins Semi-Bold"/>
            </a:endParaRPr>
          </a:p>
          <a:p>
            <a:pPr algn="l">
              <a:lnSpc>
                <a:spcPts val="3120"/>
              </a:lnSpc>
            </a:pPr>
            <a:endParaRPr lang="en-US" sz="2400" b="1" dirty="0">
              <a:solidFill>
                <a:srgbClr val="000000"/>
              </a:solidFill>
              <a:latin typeface="Poppins Semi-Bold"/>
              <a:ea typeface="Poppins Semi-Bold"/>
              <a:cs typeface="Poppins Semi-Bold"/>
              <a:sym typeface="Poppins Semi-Bold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9843190" y="5006376"/>
            <a:ext cx="4291415" cy="3167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20"/>
              </a:lnSpc>
            </a:pPr>
            <a:r>
              <a:rPr lang="en-US" sz="24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Rateio proporcional do fundo previdencial acumulado entre os participantes, transferível para o novo plano </a:t>
            </a:r>
            <a:r>
              <a:rPr lang="en-US" sz="24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ou</a:t>
            </a:r>
            <a:r>
              <a:rPr lang="en-US" sz="24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resgatável</a:t>
            </a:r>
            <a:r>
              <a:rPr lang="en-US" sz="24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conforme</a:t>
            </a:r>
            <a:r>
              <a:rPr lang="en-US" sz="24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cálculo</a:t>
            </a:r>
            <a:r>
              <a:rPr lang="en-US" sz="24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atuarial</a:t>
            </a:r>
            <a:r>
              <a:rPr lang="en-US" sz="24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  <a:p>
            <a:pPr algn="l">
              <a:lnSpc>
                <a:spcPts val="3120"/>
              </a:lnSpc>
            </a:pPr>
            <a:endParaRPr lang="en-US" sz="24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19" name="Group 19"/>
          <p:cNvGrpSpPr/>
          <p:nvPr/>
        </p:nvGrpSpPr>
        <p:grpSpPr>
          <a:xfrm>
            <a:off x="3815250" y="3707316"/>
            <a:ext cx="945682" cy="945682"/>
            <a:chOff x="0" y="0"/>
            <a:chExt cx="1260909" cy="1260909"/>
          </a:xfrm>
        </p:grpSpPr>
        <p:grpSp>
          <p:nvGrpSpPr>
            <p:cNvPr id="20" name="Group 20"/>
            <p:cNvGrpSpPr/>
            <p:nvPr/>
          </p:nvGrpSpPr>
          <p:grpSpPr>
            <a:xfrm>
              <a:off x="0" y="0"/>
              <a:ext cx="1260909" cy="1260909"/>
              <a:chOff x="0" y="0"/>
              <a:chExt cx="6350000" cy="635000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EC9F14"/>
              </a:solidFill>
            </p:spPr>
          </p:sp>
        </p:grpSp>
        <p:sp>
          <p:nvSpPr>
            <p:cNvPr id="22" name="TextBox 22"/>
            <p:cNvSpPr txBox="1"/>
            <p:nvPr/>
          </p:nvSpPr>
          <p:spPr>
            <a:xfrm>
              <a:off x="214639" y="286144"/>
              <a:ext cx="831631" cy="66004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061"/>
                </a:lnSpc>
              </a:pPr>
              <a:r>
                <a:rPr lang="en-US" sz="3123" b="1" dirty="0">
                  <a:solidFill>
                    <a:srgbClr val="FFFFFF"/>
                  </a:solidFill>
                  <a:latin typeface="Muli Semi-Bold"/>
                  <a:ea typeface="Muli Semi-Bold"/>
                  <a:cs typeface="Muli Semi-Bold"/>
                  <a:sym typeface="Muli Semi-Bold"/>
                </a:rPr>
                <a:t>01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9682211" y="3727776"/>
            <a:ext cx="945682" cy="945682"/>
            <a:chOff x="0" y="0"/>
            <a:chExt cx="1260909" cy="1260909"/>
          </a:xfrm>
        </p:grpSpPr>
        <p:grpSp>
          <p:nvGrpSpPr>
            <p:cNvPr id="28" name="Group 28"/>
            <p:cNvGrpSpPr/>
            <p:nvPr/>
          </p:nvGrpSpPr>
          <p:grpSpPr>
            <a:xfrm>
              <a:off x="0" y="0"/>
              <a:ext cx="1260909" cy="1260909"/>
              <a:chOff x="0" y="0"/>
              <a:chExt cx="6350000" cy="6350000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EC9F14"/>
              </a:solidFill>
            </p:spPr>
          </p:sp>
        </p:grpSp>
        <p:sp>
          <p:nvSpPr>
            <p:cNvPr id="30" name="TextBox 30"/>
            <p:cNvSpPr txBox="1"/>
            <p:nvPr/>
          </p:nvSpPr>
          <p:spPr>
            <a:xfrm>
              <a:off x="214639" y="286144"/>
              <a:ext cx="831631" cy="66004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061"/>
                </a:lnSpc>
              </a:pPr>
              <a:r>
                <a:rPr lang="en-US" sz="3123" b="1" dirty="0">
                  <a:solidFill>
                    <a:srgbClr val="FFFFFF"/>
                  </a:solidFill>
                  <a:latin typeface="Muli Semi-Bold"/>
                  <a:ea typeface="Muli Semi-Bold"/>
                  <a:cs typeface="Muli Semi-Bold"/>
                  <a:sym typeface="Muli Semi-Bold"/>
                </a:rPr>
                <a:t>02</a:t>
              </a:r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83882" y="2068730"/>
            <a:ext cx="18288000" cy="1733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09"/>
              </a:lnSpc>
            </a:pPr>
            <a:r>
              <a:rPr lang="en-US" sz="5507" b="1" dirty="0">
                <a:solidFill>
                  <a:srgbClr val="EC9F14"/>
                </a:solidFill>
                <a:latin typeface="Poppins Bold"/>
                <a:ea typeface="Poppins Bold"/>
                <a:cs typeface="Poppins Bold"/>
                <a:sym typeface="Poppins Bold"/>
              </a:rPr>
              <a:t>O </a:t>
            </a:r>
            <a:r>
              <a:rPr lang="en-US" sz="5507" b="1" dirty="0" err="1">
                <a:solidFill>
                  <a:srgbClr val="EC9F14"/>
                </a:solidFill>
                <a:latin typeface="Poppins Bold"/>
                <a:ea typeface="Poppins Bold"/>
                <a:cs typeface="Poppins Bold"/>
                <a:sym typeface="Poppins Bold"/>
              </a:rPr>
              <a:t>que</a:t>
            </a:r>
            <a:r>
              <a:rPr lang="en-US" sz="5507" b="1" dirty="0">
                <a:solidFill>
                  <a:srgbClr val="EC9F14"/>
                </a:solidFill>
                <a:latin typeface="Poppins Bold"/>
                <a:ea typeface="Poppins Bold"/>
                <a:cs typeface="Poppins Bold"/>
                <a:sym typeface="Poppins Bold"/>
              </a:rPr>
              <a:t> a </a:t>
            </a:r>
            <a:r>
              <a:rPr lang="en-US" sz="5507" b="1" dirty="0" err="1">
                <a:solidFill>
                  <a:srgbClr val="EC9F14"/>
                </a:solidFill>
                <a:latin typeface="Poppins Bold"/>
                <a:ea typeface="Poppins Bold"/>
                <a:cs typeface="Poppins Bold"/>
                <a:sym typeface="Poppins Bold"/>
              </a:rPr>
              <a:t>migração</a:t>
            </a:r>
            <a:r>
              <a:rPr lang="en-US" sz="5507" b="1" dirty="0">
                <a:solidFill>
                  <a:srgbClr val="EC9F14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5507" b="1" dirty="0" err="1">
                <a:solidFill>
                  <a:srgbClr val="EC9F14"/>
                </a:solidFill>
                <a:latin typeface="Poppins Bold"/>
                <a:ea typeface="Poppins Bold"/>
                <a:cs typeface="Poppins Bold"/>
                <a:sym typeface="Poppins Bold"/>
              </a:rPr>
              <a:t>significa</a:t>
            </a:r>
            <a:r>
              <a:rPr lang="en-US" sz="5507" b="1" dirty="0">
                <a:solidFill>
                  <a:srgbClr val="EC9F14"/>
                </a:solidFill>
                <a:latin typeface="Poppins Bold"/>
                <a:ea typeface="Poppins Bold"/>
                <a:cs typeface="Poppins Bold"/>
                <a:sym typeface="Poppins Bold"/>
              </a:rPr>
              <a:t> para </a:t>
            </a:r>
            <a:r>
              <a:rPr lang="en-US" sz="5507" b="1" dirty="0" err="1">
                <a:solidFill>
                  <a:srgbClr val="EC9F14"/>
                </a:solidFill>
                <a:latin typeface="Poppins Bold"/>
                <a:ea typeface="Poppins Bold"/>
                <a:cs typeface="Poppins Bold"/>
                <a:sym typeface="Poppins Bold"/>
              </a:rPr>
              <a:t>você</a:t>
            </a:r>
            <a:r>
              <a:rPr lang="en-US" sz="5507" b="1" dirty="0">
                <a:solidFill>
                  <a:srgbClr val="EC9F14"/>
                </a:solidFill>
                <a:latin typeface="Poppins Bold"/>
                <a:ea typeface="Poppins Bold"/>
                <a:cs typeface="Poppins Bold"/>
                <a:sym typeface="Poppins Bold"/>
              </a:rPr>
              <a:t>?</a:t>
            </a:r>
          </a:p>
          <a:p>
            <a:pPr algn="l">
              <a:lnSpc>
                <a:spcPts val="6609"/>
              </a:lnSpc>
            </a:pPr>
            <a:endParaRPr lang="en-US" sz="5507" b="1" dirty="0">
              <a:solidFill>
                <a:srgbClr val="EC9F14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grpSp>
        <p:nvGrpSpPr>
          <p:cNvPr id="32" name="Group 32"/>
          <p:cNvGrpSpPr/>
          <p:nvPr/>
        </p:nvGrpSpPr>
        <p:grpSpPr>
          <a:xfrm>
            <a:off x="15900381" y="9258300"/>
            <a:ext cx="2171358" cy="848110"/>
            <a:chOff x="0" y="0"/>
            <a:chExt cx="2895144" cy="1130813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351257" cy="1130813"/>
            </a:xfrm>
            <a:custGeom>
              <a:avLst/>
              <a:gdLst/>
              <a:ahLst/>
              <a:cxnLst/>
              <a:rect l="l" t="t" r="r" b="b"/>
              <a:pathLst>
                <a:path w="1351257" h="1130813">
                  <a:moveTo>
                    <a:pt x="0" y="0"/>
                  </a:moveTo>
                  <a:lnTo>
                    <a:pt x="1351257" y="0"/>
                  </a:lnTo>
                  <a:lnTo>
                    <a:pt x="1351257" y="1130813"/>
                  </a:lnTo>
                  <a:lnTo>
                    <a:pt x="0" y="11308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7316" t="-5267" r="-107363" b="-4138"/>
              </a:stretch>
            </a:blipFill>
          </p:spPr>
        </p:sp>
        <p:sp>
          <p:nvSpPr>
            <p:cNvPr id="34" name="Freeform 34"/>
            <p:cNvSpPr/>
            <p:nvPr/>
          </p:nvSpPr>
          <p:spPr>
            <a:xfrm>
              <a:off x="1258929" y="117577"/>
              <a:ext cx="1636214" cy="875322"/>
            </a:xfrm>
            <a:custGeom>
              <a:avLst/>
              <a:gdLst/>
              <a:ahLst/>
              <a:cxnLst/>
              <a:rect l="l" t="t" r="r" b="b"/>
              <a:pathLst>
                <a:path w="1636214" h="875322">
                  <a:moveTo>
                    <a:pt x="0" y="0"/>
                  </a:moveTo>
                  <a:lnTo>
                    <a:pt x="1636215" y="0"/>
                  </a:lnTo>
                  <a:lnTo>
                    <a:pt x="1636215" y="875322"/>
                  </a:lnTo>
                  <a:lnTo>
                    <a:pt x="0" y="8753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11377" t="-22184" r="-5781" b="-43231"/>
              </a:stretch>
            </a:blipFill>
          </p:spPr>
        </p:sp>
      </p:grpSp>
      <p:sp>
        <p:nvSpPr>
          <p:cNvPr id="8" name="TextBox 14">
            <a:extLst>
              <a:ext uri="{FF2B5EF4-FFF2-40B4-BE49-F238E27FC236}">
                <a16:creationId xmlns:a16="http://schemas.microsoft.com/office/drawing/2014/main" id="{5840ABB5-C6A7-067B-CD34-85299BC55B4C}"/>
              </a:ext>
            </a:extLst>
          </p:cNvPr>
          <p:cNvSpPr txBox="1"/>
          <p:nvPr/>
        </p:nvSpPr>
        <p:spPr>
          <a:xfrm>
            <a:off x="17000444" y="9038246"/>
            <a:ext cx="908475" cy="2498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982"/>
              </a:lnSpc>
              <a:spcBef>
                <a:spcPct val="0"/>
              </a:spcBef>
            </a:pPr>
            <a:r>
              <a:rPr lang="en-US" sz="1600" dirty="0">
                <a:solidFill>
                  <a:srgbClr val="000000"/>
                </a:solidFill>
                <a:latin typeface="Poppins" panose="00000500000000000000" pitchFamily="2" charset="0"/>
                <a:ea typeface="Open Sans"/>
                <a:cs typeface="Poppins" panose="00000500000000000000" pitchFamily="2" charset="0"/>
                <a:sym typeface="Open Sans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49E28C-241A-1CC1-2DE4-6C7BDC42A7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FCB8A66-D961-7D57-1720-22D4B98B911D}"/>
              </a:ext>
            </a:extLst>
          </p:cNvPr>
          <p:cNvSpPr/>
          <p:nvPr/>
        </p:nvSpPr>
        <p:spPr>
          <a:xfrm>
            <a:off x="-2286000" y="6515100"/>
            <a:ext cx="9042909" cy="9026468"/>
          </a:xfrm>
          <a:custGeom>
            <a:avLst/>
            <a:gdLst/>
            <a:ahLst/>
            <a:cxnLst/>
            <a:rect l="l" t="t" r="r" b="b"/>
            <a:pathLst>
              <a:path w="9042909" h="9026468">
                <a:moveTo>
                  <a:pt x="0" y="0"/>
                </a:moveTo>
                <a:lnTo>
                  <a:pt x="9042909" y="0"/>
                </a:lnTo>
                <a:lnTo>
                  <a:pt x="9042909" y="9026467"/>
                </a:lnTo>
                <a:lnTo>
                  <a:pt x="0" y="90264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9C9CEC57-C3BD-A1B2-CDD3-225F660AB238}"/>
              </a:ext>
            </a:extLst>
          </p:cNvPr>
          <p:cNvSpPr/>
          <p:nvPr/>
        </p:nvSpPr>
        <p:spPr>
          <a:xfrm>
            <a:off x="13550284" y="-5372100"/>
            <a:ext cx="9042909" cy="9026468"/>
          </a:xfrm>
          <a:custGeom>
            <a:avLst/>
            <a:gdLst/>
            <a:ahLst/>
            <a:cxnLst/>
            <a:rect l="l" t="t" r="r" b="b"/>
            <a:pathLst>
              <a:path w="9042909" h="9026468">
                <a:moveTo>
                  <a:pt x="0" y="0"/>
                </a:moveTo>
                <a:lnTo>
                  <a:pt x="9042909" y="0"/>
                </a:lnTo>
                <a:lnTo>
                  <a:pt x="9042909" y="9026467"/>
                </a:lnTo>
                <a:lnTo>
                  <a:pt x="0" y="90264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1" name="TextBox 31">
            <a:extLst>
              <a:ext uri="{FF2B5EF4-FFF2-40B4-BE49-F238E27FC236}">
                <a16:creationId xmlns:a16="http://schemas.microsoft.com/office/drawing/2014/main" id="{DD787F4F-8987-BB6C-7F3C-8522BE9C3B4D}"/>
              </a:ext>
            </a:extLst>
          </p:cNvPr>
          <p:cNvSpPr txBox="1"/>
          <p:nvPr/>
        </p:nvSpPr>
        <p:spPr>
          <a:xfrm>
            <a:off x="0" y="4276725"/>
            <a:ext cx="18288000" cy="1733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09"/>
              </a:lnSpc>
            </a:pPr>
            <a:r>
              <a:rPr lang="en-US" sz="7200" b="1" dirty="0">
                <a:solidFill>
                  <a:srgbClr val="EC9F14"/>
                </a:solidFill>
                <a:latin typeface="Poppins Bold"/>
                <a:ea typeface="Poppins Bold"/>
                <a:cs typeface="Poppins Bold"/>
                <a:sym typeface="Poppins Bold"/>
              </a:rPr>
              <a:t>PERGUNTAS FREQUENTES</a:t>
            </a:r>
          </a:p>
          <a:p>
            <a:pPr algn="l">
              <a:lnSpc>
                <a:spcPts val="6609"/>
              </a:lnSpc>
            </a:pPr>
            <a:endParaRPr lang="en-US" sz="5507" b="1" dirty="0">
              <a:solidFill>
                <a:srgbClr val="EC9F14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grpSp>
        <p:nvGrpSpPr>
          <p:cNvPr id="32" name="Group 32">
            <a:extLst>
              <a:ext uri="{FF2B5EF4-FFF2-40B4-BE49-F238E27FC236}">
                <a16:creationId xmlns:a16="http://schemas.microsoft.com/office/drawing/2014/main" id="{E1ACCFEE-BB7F-9B20-7AC8-0722EDAE6325}"/>
              </a:ext>
            </a:extLst>
          </p:cNvPr>
          <p:cNvGrpSpPr/>
          <p:nvPr/>
        </p:nvGrpSpPr>
        <p:grpSpPr>
          <a:xfrm>
            <a:off x="15900381" y="9258300"/>
            <a:ext cx="2171358" cy="848110"/>
            <a:chOff x="0" y="0"/>
            <a:chExt cx="2895144" cy="1130813"/>
          </a:xfrm>
        </p:grpSpPr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7E1F630-C027-AB4D-8EBC-9F8136E8E26D}"/>
                </a:ext>
              </a:extLst>
            </p:cNvPr>
            <p:cNvSpPr/>
            <p:nvPr/>
          </p:nvSpPr>
          <p:spPr>
            <a:xfrm>
              <a:off x="0" y="0"/>
              <a:ext cx="1351257" cy="1130813"/>
            </a:xfrm>
            <a:custGeom>
              <a:avLst/>
              <a:gdLst/>
              <a:ahLst/>
              <a:cxnLst/>
              <a:rect l="l" t="t" r="r" b="b"/>
              <a:pathLst>
                <a:path w="1351257" h="1130813">
                  <a:moveTo>
                    <a:pt x="0" y="0"/>
                  </a:moveTo>
                  <a:lnTo>
                    <a:pt x="1351257" y="0"/>
                  </a:lnTo>
                  <a:lnTo>
                    <a:pt x="1351257" y="1130813"/>
                  </a:lnTo>
                  <a:lnTo>
                    <a:pt x="0" y="11308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7316" t="-5267" r="-107363" b="-4138"/>
              </a:stretch>
            </a:blipFill>
          </p:spPr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F062B040-43FA-2CD9-D154-15FDDECA8577}"/>
                </a:ext>
              </a:extLst>
            </p:cNvPr>
            <p:cNvSpPr/>
            <p:nvPr/>
          </p:nvSpPr>
          <p:spPr>
            <a:xfrm>
              <a:off x="1258929" y="117577"/>
              <a:ext cx="1636214" cy="875322"/>
            </a:xfrm>
            <a:custGeom>
              <a:avLst/>
              <a:gdLst/>
              <a:ahLst/>
              <a:cxnLst/>
              <a:rect l="l" t="t" r="r" b="b"/>
              <a:pathLst>
                <a:path w="1636214" h="875322">
                  <a:moveTo>
                    <a:pt x="0" y="0"/>
                  </a:moveTo>
                  <a:lnTo>
                    <a:pt x="1636215" y="0"/>
                  </a:lnTo>
                  <a:lnTo>
                    <a:pt x="1636215" y="875322"/>
                  </a:lnTo>
                  <a:lnTo>
                    <a:pt x="0" y="8753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11377" t="-22184" r="-5781" b="-43231"/>
              </a:stretch>
            </a:blipFill>
          </p:spPr>
        </p:sp>
      </p:grpSp>
      <p:sp>
        <p:nvSpPr>
          <p:cNvPr id="5" name="TextBox 14">
            <a:extLst>
              <a:ext uri="{FF2B5EF4-FFF2-40B4-BE49-F238E27FC236}">
                <a16:creationId xmlns:a16="http://schemas.microsoft.com/office/drawing/2014/main" id="{E07B5CA6-EBE8-3877-BA12-BE19AFE2D7FE}"/>
              </a:ext>
            </a:extLst>
          </p:cNvPr>
          <p:cNvSpPr txBox="1"/>
          <p:nvPr/>
        </p:nvSpPr>
        <p:spPr>
          <a:xfrm>
            <a:off x="17000444" y="9038246"/>
            <a:ext cx="908475" cy="2498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982"/>
              </a:lnSpc>
              <a:spcBef>
                <a:spcPct val="0"/>
              </a:spcBef>
            </a:pPr>
            <a:r>
              <a:rPr lang="en-US" sz="1600" dirty="0">
                <a:solidFill>
                  <a:srgbClr val="000000"/>
                </a:solidFill>
                <a:latin typeface="Poppins" panose="00000500000000000000" pitchFamily="2" charset="0"/>
                <a:ea typeface="Open Sans"/>
                <a:cs typeface="Poppins" panose="00000500000000000000" pitchFamily="2" charset="0"/>
                <a:sym typeface="Open Sans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29371553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1659707" y="3758678"/>
            <a:ext cx="0" cy="1460743"/>
          </a:xfrm>
          <a:prstGeom prst="line">
            <a:avLst/>
          </a:prstGeom>
          <a:ln w="47625" cap="flat">
            <a:solidFill>
              <a:srgbClr val="000000"/>
            </a:solidFill>
            <a:prstDash val="sysDash"/>
            <a:headEnd type="none" w="sm" len="sm"/>
            <a:tailEnd type="none" w="sm" len="sm"/>
          </a:ln>
        </p:spPr>
      </p:sp>
      <p:sp>
        <p:nvSpPr>
          <p:cNvPr id="3" name="AutoShape 3"/>
          <p:cNvSpPr/>
          <p:nvPr/>
        </p:nvSpPr>
        <p:spPr>
          <a:xfrm flipV="1">
            <a:off x="5913668" y="5642093"/>
            <a:ext cx="0" cy="1460743"/>
          </a:xfrm>
          <a:prstGeom prst="line">
            <a:avLst/>
          </a:prstGeom>
          <a:ln w="47625" cap="flat">
            <a:solidFill>
              <a:srgbClr val="000000"/>
            </a:solidFill>
            <a:prstDash val="sysDash"/>
            <a:headEnd type="none" w="sm" len="sm"/>
            <a:tailEnd type="none" w="sm" len="sm"/>
          </a:ln>
        </p:spPr>
      </p:sp>
      <p:sp>
        <p:nvSpPr>
          <p:cNvPr id="4" name="AutoShape 4"/>
          <p:cNvSpPr/>
          <p:nvPr/>
        </p:nvSpPr>
        <p:spPr>
          <a:xfrm flipV="1">
            <a:off x="10213937" y="3606835"/>
            <a:ext cx="0" cy="1460743"/>
          </a:xfrm>
          <a:prstGeom prst="line">
            <a:avLst/>
          </a:prstGeom>
          <a:ln w="47625" cap="flat">
            <a:solidFill>
              <a:srgbClr val="000000"/>
            </a:solidFill>
            <a:prstDash val="sysDash"/>
            <a:headEnd type="none" w="sm" len="sm"/>
            <a:tailEnd type="none" w="sm" len="sm"/>
          </a:ln>
        </p:spPr>
      </p:sp>
      <p:sp>
        <p:nvSpPr>
          <p:cNvPr id="5" name="Freeform 5"/>
          <p:cNvSpPr/>
          <p:nvPr/>
        </p:nvSpPr>
        <p:spPr>
          <a:xfrm rot="-10800000">
            <a:off x="9002818" y="5067579"/>
            <a:ext cx="7592145" cy="303686"/>
          </a:xfrm>
          <a:custGeom>
            <a:avLst/>
            <a:gdLst/>
            <a:ahLst/>
            <a:cxnLst/>
            <a:rect l="l" t="t" r="r" b="b"/>
            <a:pathLst>
              <a:path w="7592145" h="303686">
                <a:moveTo>
                  <a:pt x="0" y="0"/>
                </a:moveTo>
                <a:lnTo>
                  <a:pt x="7592145" y="0"/>
                </a:lnTo>
                <a:lnTo>
                  <a:pt x="7592145" y="303685"/>
                </a:lnTo>
                <a:lnTo>
                  <a:pt x="0" y="3036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w="161925" cap="rnd">
            <a:solidFill>
              <a:srgbClr val="EC9F14"/>
            </a:solidFill>
            <a:prstDash val="solid"/>
            <a:round/>
          </a:ln>
        </p:spPr>
      </p:sp>
      <p:sp>
        <p:nvSpPr>
          <p:cNvPr id="6" name="AutoShape 6"/>
          <p:cNvSpPr/>
          <p:nvPr/>
        </p:nvSpPr>
        <p:spPr>
          <a:xfrm flipV="1">
            <a:off x="15091112" y="5219421"/>
            <a:ext cx="0" cy="1460743"/>
          </a:xfrm>
          <a:prstGeom prst="line">
            <a:avLst/>
          </a:prstGeom>
          <a:ln w="47625" cap="flat">
            <a:solidFill>
              <a:srgbClr val="000000"/>
            </a:solidFill>
            <a:prstDash val="sysDash"/>
            <a:headEnd type="none" w="sm" len="sm"/>
            <a:tailEnd type="none" w="sm" len="sm"/>
          </a:ln>
        </p:spPr>
      </p:sp>
      <p:sp>
        <p:nvSpPr>
          <p:cNvPr id="7" name="Freeform 7"/>
          <p:cNvSpPr/>
          <p:nvPr/>
        </p:nvSpPr>
        <p:spPr>
          <a:xfrm rot="-10800000">
            <a:off x="-248494" y="5143499"/>
            <a:ext cx="6420693" cy="155173"/>
          </a:xfrm>
          <a:custGeom>
            <a:avLst/>
            <a:gdLst/>
            <a:ahLst/>
            <a:cxnLst/>
            <a:rect l="l" t="t" r="r" b="b"/>
            <a:pathLst>
              <a:path w="7592145" h="303686">
                <a:moveTo>
                  <a:pt x="0" y="0"/>
                </a:moveTo>
                <a:lnTo>
                  <a:pt x="7592145" y="0"/>
                </a:lnTo>
                <a:lnTo>
                  <a:pt x="7592145" y="303685"/>
                </a:lnTo>
                <a:lnTo>
                  <a:pt x="0" y="3036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w="342900" cap="rnd">
            <a:solidFill>
              <a:srgbClr val="EC9F14"/>
            </a:solidFill>
            <a:prstDash val="solid"/>
            <a:round/>
          </a:ln>
        </p:spPr>
      </p:sp>
      <p:sp>
        <p:nvSpPr>
          <p:cNvPr id="8" name="Freeform 8"/>
          <p:cNvSpPr/>
          <p:nvPr/>
        </p:nvSpPr>
        <p:spPr>
          <a:xfrm rot="-10800000">
            <a:off x="3899707" y="5067579"/>
            <a:ext cx="7592145" cy="303686"/>
          </a:xfrm>
          <a:custGeom>
            <a:avLst/>
            <a:gdLst/>
            <a:ahLst/>
            <a:cxnLst/>
            <a:rect l="l" t="t" r="r" b="b"/>
            <a:pathLst>
              <a:path w="7592145" h="303686">
                <a:moveTo>
                  <a:pt x="0" y="0"/>
                </a:moveTo>
                <a:lnTo>
                  <a:pt x="7592145" y="0"/>
                </a:lnTo>
                <a:lnTo>
                  <a:pt x="7592145" y="303685"/>
                </a:lnTo>
                <a:lnTo>
                  <a:pt x="0" y="3036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w="161925" cap="rnd">
            <a:solidFill>
              <a:srgbClr val="EC9F14"/>
            </a:solidFill>
            <a:prstDash val="solid"/>
            <a:round/>
          </a:ln>
        </p:spPr>
      </p:sp>
      <p:grpSp>
        <p:nvGrpSpPr>
          <p:cNvPr id="9" name="Group 9"/>
          <p:cNvGrpSpPr/>
          <p:nvPr/>
        </p:nvGrpSpPr>
        <p:grpSpPr>
          <a:xfrm rot="-5400000">
            <a:off x="1214540" y="4796750"/>
            <a:ext cx="845344" cy="845344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64390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58"/>
                </a:lnSpc>
              </a:pPr>
              <a:endParaRPr dirty="0"/>
            </a:p>
          </p:txBody>
        </p:sp>
      </p:grpSp>
      <p:grpSp>
        <p:nvGrpSpPr>
          <p:cNvPr id="12" name="Group 12"/>
          <p:cNvGrpSpPr/>
          <p:nvPr/>
        </p:nvGrpSpPr>
        <p:grpSpPr>
          <a:xfrm rot="-5400000">
            <a:off x="5514809" y="4796750"/>
            <a:ext cx="845344" cy="845344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64390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58"/>
                </a:lnSpc>
              </a:pPr>
              <a:endParaRPr dirty="0"/>
            </a:p>
          </p:txBody>
        </p:sp>
      </p:grpSp>
      <p:grpSp>
        <p:nvGrpSpPr>
          <p:cNvPr id="15" name="Group 15"/>
          <p:cNvGrpSpPr/>
          <p:nvPr/>
        </p:nvGrpSpPr>
        <p:grpSpPr>
          <a:xfrm rot="-5400000">
            <a:off x="9815077" y="4796750"/>
            <a:ext cx="845344" cy="845344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64390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58"/>
                </a:lnSpc>
              </a:pPr>
              <a:endParaRPr dirty="0"/>
            </a:p>
          </p:txBody>
        </p:sp>
      </p:grpSp>
      <p:grpSp>
        <p:nvGrpSpPr>
          <p:cNvPr id="18" name="Group 18"/>
          <p:cNvGrpSpPr/>
          <p:nvPr/>
        </p:nvGrpSpPr>
        <p:grpSpPr>
          <a:xfrm rot="-5400000">
            <a:off x="14692252" y="4796750"/>
            <a:ext cx="845344" cy="845344"/>
            <a:chOff x="0" y="0"/>
            <a:chExt cx="812800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64390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58"/>
                </a:lnSpc>
              </a:pPr>
              <a:endParaRPr dirty="0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579489" y="1367966"/>
            <a:ext cx="7116291" cy="2525421"/>
            <a:chOff x="0" y="0"/>
            <a:chExt cx="1040483" cy="369245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040483" cy="369246"/>
            </a:xfrm>
            <a:custGeom>
              <a:avLst/>
              <a:gdLst/>
              <a:ahLst/>
              <a:cxnLst/>
              <a:rect l="l" t="t" r="r" b="b"/>
              <a:pathLst>
                <a:path w="1040483" h="369246">
                  <a:moveTo>
                    <a:pt x="21248" y="0"/>
                  </a:moveTo>
                  <a:lnTo>
                    <a:pt x="1019235" y="0"/>
                  </a:lnTo>
                  <a:cubicBezTo>
                    <a:pt x="1024870" y="0"/>
                    <a:pt x="1030275" y="2239"/>
                    <a:pt x="1034260" y="6223"/>
                  </a:cubicBezTo>
                  <a:cubicBezTo>
                    <a:pt x="1038245" y="10208"/>
                    <a:pt x="1040483" y="15613"/>
                    <a:pt x="1040483" y="21248"/>
                  </a:cubicBezTo>
                  <a:lnTo>
                    <a:pt x="1040483" y="347997"/>
                  </a:lnTo>
                  <a:cubicBezTo>
                    <a:pt x="1040483" y="359732"/>
                    <a:pt x="1030970" y="369246"/>
                    <a:pt x="1019235" y="369246"/>
                  </a:cubicBezTo>
                  <a:lnTo>
                    <a:pt x="21248" y="369246"/>
                  </a:lnTo>
                  <a:cubicBezTo>
                    <a:pt x="9513" y="369246"/>
                    <a:pt x="0" y="359732"/>
                    <a:pt x="0" y="347997"/>
                  </a:cubicBezTo>
                  <a:lnTo>
                    <a:pt x="0" y="21248"/>
                  </a:lnTo>
                  <a:cubicBezTo>
                    <a:pt x="0" y="9513"/>
                    <a:pt x="9513" y="0"/>
                    <a:pt x="21248" y="0"/>
                  </a:cubicBezTo>
                  <a:close/>
                </a:path>
              </a:pathLst>
            </a:custGeom>
            <a:solidFill>
              <a:srgbClr val="F4F4F4"/>
            </a:solidFill>
          </p:spPr>
        </p:sp>
        <p:sp>
          <p:nvSpPr>
            <p:cNvPr id="23" name="TextBox 23"/>
            <p:cNvSpPr txBox="1"/>
            <p:nvPr/>
          </p:nvSpPr>
          <p:spPr>
            <a:xfrm>
              <a:off x="0" y="-66675"/>
              <a:ext cx="1040483" cy="4359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58"/>
                </a:lnSpc>
              </a:pPr>
              <a:endParaRPr dirty="0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214540" y="6528032"/>
            <a:ext cx="7116291" cy="2525421"/>
            <a:chOff x="0" y="0"/>
            <a:chExt cx="1040483" cy="369245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040483" cy="369246"/>
            </a:xfrm>
            <a:custGeom>
              <a:avLst/>
              <a:gdLst/>
              <a:ahLst/>
              <a:cxnLst/>
              <a:rect l="l" t="t" r="r" b="b"/>
              <a:pathLst>
                <a:path w="1040483" h="369246">
                  <a:moveTo>
                    <a:pt x="21248" y="0"/>
                  </a:moveTo>
                  <a:lnTo>
                    <a:pt x="1019235" y="0"/>
                  </a:lnTo>
                  <a:cubicBezTo>
                    <a:pt x="1024870" y="0"/>
                    <a:pt x="1030275" y="2239"/>
                    <a:pt x="1034260" y="6223"/>
                  </a:cubicBezTo>
                  <a:cubicBezTo>
                    <a:pt x="1038245" y="10208"/>
                    <a:pt x="1040483" y="15613"/>
                    <a:pt x="1040483" y="21248"/>
                  </a:cubicBezTo>
                  <a:lnTo>
                    <a:pt x="1040483" y="347997"/>
                  </a:lnTo>
                  <a:cubicBezTo>
                    <a:pt x="1040483" y="359732"/>
                    <a:pt x="1030970" y="369246"/>
                    <a:pt x="1019235" y="369246"/>
                  </a:cubicBezTo>
                  <a:lnTo>
                    <a:pt x="21248" y="369246"/>
                  </a:lnTo>
                  <a:cubicBezTo>
                    <a:pt x="9513" y="369246"/>
                    <a:pt x="0" y="359732"/>
                    <a:pt x="0" y="347997"/>
                  </a:cubicBezTo>
                  <a:lnTo>
                    <a:pt x="0" y="21248"/>
                  </a:lnTo>
                  <a:cubicBezTo>
                    <a:pt x="0" y="9513"/>
                    <a:pt x="9513" y="0"/>
                    <a:pt x="21248" y="0"/>
                  </a:cubicBezTo>
                  <a:close/>
                </a:path>
              </a:pathLst>
            </a:custGeom>
            <a:solidFill>
              <a:srgbClr val="F4F4F4"/>
            </a:solidFill>
          </p:spPr>
        </p:sp>
        <p:sp>
          <p:nvSpPr>
            <p:cNvPr id="26" name="TextBox 26"/>
            <p:cNvSpPr txBox="1"/>
            <p:nvPr/>
          </p:nvSpPr>
          <p:spPr>
            <a:xfrm>
              <a:off x="0" y="-66675"/>
              <a:ext cx="1040483" cy="4359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58"/>
                </a:lnSpc>
              </a:pPr>
              <a:endParaRPr dirty="0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9144000" y="1385503"/>
            <a:ext cx="7116291" cy="2525421"/>
            <a:chOff x="0" y="0"/>
            <a:chExt cx="1040483" cy="369245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040483" cy="369246"/>
            </a:xfrm>
            <a:custGeom>
              <a:avLst/>
              <a:gdLst/>
              <a:ahLst/>
              <a:cxnLst/>
              <a:rect l="l" t="t" r="r" b="b"/>
              <a:pathLst>
                <a:path w="1040483" h="369246">
                  <a:moveTo>
                    <a:pt x="21248" y="0"/>
                  </a:moveTo>
                  <a:lnTo>
                    <a:pt x="1019235" y="0"/>
                  </a:lnTo>
                  <a:cubicBezTo>
                    <a:pt x="1024870" y="0"/>
                    <a:pt x="1030275" y="2239"/>
                    <a:pt x="1034260" y="6223"/>
                  </a:cubicBezTo>
                  <a:cubicBezTo>
                    <a:pt x="1038245" y="10208"/>
                    <a:pt x="1040483" y="15613"/>
                    <a:pt x="1040483" y="21248"/>
                  </a:cubicBezTo>
                  <a:lnTo>
                    <a:pt x="1040483" y="347997"/>
                  </a:lnTo>
                  <a:cubicBezTo>
                    <a:pt x="1040483" y="359732"/>
                    <a:pt x="1030970" y="369246"/>
                    <a:pt x="1019235" y="369246"/>
                  </a:cubicBezTo>
                  <a:lnTo>
                    <a:pt x="21248" y="369246"/>
                  </a:lnTo>
                  <a:cubicBezTo>
                    <a:pt x="9513" y="369246"/>
                    <a:pt x="0" y="359732"/>
                    <a:pt x="0" y="347997"/>
                  </a:cubicBezTo>
                  <a:lnTo>
                    <a:pt x="0" y="21248"/>
                  </a:lnTo>
                  <a:cubicBezTo>
                    <a:pt x="0" y="9513"/>
                    <a:pt x="9513" y="0"/>
                    <a:pt x="21248" y="0"/>
                  </a:cubicBezTo>
                  <a:close/>
                </a:path>
              </a:pathLst>
            </a:custGeom>
            <a:solidFill>
              <a:srgbClr val="F4F4F4"/>
            </a:solidFill>
          </p:spPr>
        </p:sp>
        <p:sp>
          <p:nvSpPr>
            <p:cNvPr id="29" name="TextBox 29"/>
            <p:cNvSpPr txBox="1"/>
            <p:nvPr/>
          </p:nvSpPr>
          <p:spPr>
            <a:xfrm>
              <a:off x="0" y="-66675"/>
              <a:ext cx="1040483" cy="4359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58"/>
                </a:lnSpc>
              </a:pPr>
              <a:endParaRPr dirty="0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0482030" y="6528032"/>
            <a:ext cx="7116291" cy="2525421"/>
            <a:chOff x="0" y="0"/>
            <a:chExt cx="1040483" cy="369245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040483" cy="369246"/>
            </a:xfrm>
            <a:custGeom>
              <a:avLst/>
              <a:gdLst/>
              <a:ahLst/>
              <a:cxnLst/>
              <a:rect l="l" t="t" r="r" b="b"/>
              <a:pathLst>
                <a:path w="1040483" h="369246">
                  <a:moveTo>
                    <a:pt x="21248" y="0"/>
                  </a:moveTo>
                  <a:lnTo>
                    <a:pt x="1019235" y="0"/>
                  </a:lnTo>
                  <a:cubicBezTo>
                    <a:pt x="1024870" y="0"/>
                    <a:pt x="1030275" y="2239"/>
                    <a:pt x="1034260" y="6223"/>
                  </a:cubicBezTo>
                  <a:cubicBezTo>
                    <a:pt x="1038245" y="10208"/>
                    <a:pt x="1040483" y="15613"/>
                    <a:pt x="1040483" y="21248"/>
                  </a:cubicBezTo>
                  <a:lnTo>
                    <a:pt x="1040483" y="347997"/>
                  </a:lnTo>
                  <a:cubicBezTo>
                    <a:pt x="1040483" y="359732"/>
                    <a:pt x="1030970" y="369246"/>
                    <a:pt x="1019235" y="369246"/>
                  </a:cubicBezTo>
                  <a:lnTo>
                    <a:pt x="21248" y="369246"/>
                  </a:lnTo>
                  <a:cubicBezTo>
                    <a:pt x="9513" y="369246"/>
                    <a:pt x="0" y="359732"/>
                    <a:pt x="0" y="347997"/>
                  </a:cubicBezTo>
                  <a:lnTo>
                    <a:pt x="0" y="21248"/>
                  </a:lnTo>
                  <a:cubicBezTo>
                    <a:pt x="0" y="9513"/>
                    <a:pt x="9513" y="0"/>
                    <a:pt x="21248" y="0"/>
                  </a:cubicBezTo>
                  <a:close/>
                </a:path>
              </a:pathLst>
            </a:custGeom>
            <a:solidFill>
              <a:srgbClr val="F4F4F4"/>
            </a:solidFill>
          </p:spPr>
        </p:sp>
        <p:sp>
          <p:nvSpPr>
            <p:cNvPr id="32" name="TextBox 32"/>
            <p:cNvSpPr txBox="1"/>
            <p:nvPr/>
          </p:nvSpPr>
          <p:spPr>
            <a:xfrm>
              <a:off x="0" y="-66675"/>
              <a:ext cx="1040483" cy="4359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58"/>
                </a:lnSpc>
              </a:pPr>
              <a:endParaRPr dirty="0"/>
            </a:p>
          </p:txBody>
        </p:sp>
      </p:grpSp>
      <p:sp>
        <p:nvSpPr>
          <p:cNvPr id="33" name="TextBox 33"/>
          <p:cNvSpPr txBox="1"/>
          <p:nvPr/>
        </p:nvSpPr>
        <p:spPr>
          <a:xfrm>
            <a:off x="1625716" y="1708621"/>
            <a:ext cx="3843731" cy="8784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11"/>
              </a:lnSpc>
              <a:spcBef>
                <a:spcPct val="0"/>
              </a:spcBef>
            </a:pPr>
            <a:r>
              <a:rPr lang="en-US" sz="2436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Aprovação da PREVIC</a:t>
            </a:r>
          </a:p>
          <a:p>
            <a:pPr algn="ctr">
              <a:lnSpc>
                <a:spcPts val="3411"/>
              </a:lnSpc>
              <a:spcBef>
                <a:spcPct val="0"/>
              </a:spcBef>
            </a:pPr>
            <a:endParaRPr lang="en-US" sz="2436" b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34" name="TextBox 34"/>
          <p:cNvSpPr txBox="1"/>
          <p:nvPr/>
        </p:nvSpPr>
        <p:spPr>
          <a:xfrm>
            <a:off x="10373254" y="1705370"/>
            <a:ext cx="3843731" cy="4144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1"/>
              </a:lnSpc>
              <a:spcBef>
                <a:spcPct val="0"/>
              </a:spcBef>
            </a:pPr>
            <a:r>
              <a:rPr lang="en-US" sz="2436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Janela de Escolha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2308860" y="6870818"/>
            <a:ext cx="3455191" cy="8715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1"/>
              </a:lnSpc>
              <a:spcBef>
                <a:spcPct val="0"/>
              </a:spcBef>
            </a:pPr>
            <a:r>
              <a:rPr lang="en-US" sz="2436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Divulgação Ampla</a:t>
            </a:r>
          </a:p>
          <a:p>
            <a:pPr algn="ctr">
              <a:lnSpc>
                <a:spcPts val="3411"/>
              </a:lnSpc>
              <a:spcBef>
                <a:spcPct val="0"/>
              </a:spcBef>
            </a:pPr>
            <a:endParaRPr lang="en-US" sz="2436" b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36" name="TextBox 36"/>
          <p:cNvSpPr txBox="1"/>
          <p:nvPr/>
        </p:nvSpPr>
        <p:spPr>
          <a:xfrm>
            <a:off x="11659733" y="6870818"/>
            <a:ext cx="4001694" cy="8715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1"/>
              </a:lnSpc>
              <a:spcBef>
                <a:spcPct val="0"/>
              </a:spcBef>
            </a:pPr>
            <a:r>
              <a:rPr lang="en-US" sz="2436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Atualize Seu Cadastro!</a:t>
            </a:r>
          </a:p>
          <a:p>
            <a:pPr algn="ctr">
              <a:lnSpc>
                <a:spcPts val="3411"/>
              </a:lnSpc>
              <a:spcBef>
                <a:spcPct val="0"/>
              </a:spcBef>
            </a:pPr>
            <a:endParaRPr lang="en-US" sz="2436" b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37" name="TextBox 37"/>
          <p:cNvSpPr txBox="1"/>
          <p:nvPr/>
        </p:nvSpPr>
        <p:spPr>
          <a:xfrm>
            <a:off x="1028700" y="2333103"/>
            <a:ext cx="6268696" cy="1777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00"/>
              </a:lnSpc>
              <a:spcBef>
                <a:spcPct val="0"/>
              </a:spcBef>
            </a:pP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Aguardar o desfecho da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análise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e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decisão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pelo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órgão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fiscalizador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(dentro dos prazos de 80 + 30 dias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úteis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).</a:t>
            </a:r>
          </a:p>
          <a:p>
            <a:pPr algn="just">
              <a:lnSpc>
                <a:spcPts val="2800"/>
              </a:lnSpc>
              <a:spcBef>
                <a:spcPct val="0"/>
              </a:spcBef>
            </a:pP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Contados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a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partir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do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protocolo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de 14/08/2026.</a:t>
            </a:r>
          </a:p>
          <a:p>
            <a:pPr algn="just">
              <a:lnSpc>
                <a:spcPts val="2800"/>
              </a:lnSpc>
              <a:spcBef>
                <a:spcPct val="0"/>
              </a:spcBef>
            </a:pPr>
            <a:endParaRPr lang="en-US" sz="20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8" name="TextBox 38"/>
          <p:cNvSpPr txBox="1"/>
          <p:nvPr/>
        </p:nvSpPr>
        <p:spPr>
          <a:xfrm>
            <a:off x="9587011" y="2467812"/>
            <a:ext cx="6268696" cy="14183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00"/>
              </a:lnSpc>
              <a:spcBef>
                <a:spcPct val="0"/>
              </a:spcBef>
            </a:pP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Abertura do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prazo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para o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período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de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opção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para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que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você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faça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sua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escolha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(migração ao PrevSIAS 2 ou resgate).</a:t>
            </a:r>
          </a:p>
          <a:p>
            <a:pPr algn="just">
              <a:lnSpc>
                <a:spcPts val="2800"/>
              </a:lnSpc>
              <a:spcBef>
                <a:spcPct val="0"/>
              </a:spcBef>
            </a:pPr>
            <a:endParaRPr lang="en-US" sz="20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9" name="TextBox 39"/>
          <p:cNvSpPr txBox="1"/>
          <p:nvPr/>
        </p:nvSpPr>
        <p:spPr>
          <a:xfrm>
            <a:off x="1637212" y="7627878"/>
            <a:ext cx="6268696" cy="14183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00"/>
              </a:lnSpc>
              <a:spcBef>
                <a:spcPct val="0"/>
              </a:spcBef>
            </a:pP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 SIAS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enviará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comunicados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documentos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detalhados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e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disponibilizará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simuladores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para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os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participantes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e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assistidos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do Plano RJU.</a:t>
            </a:r>
          </a:p>
          <a:p>
            <a:pPr algn="just">
              <a:lnSpc>
                <a:spcPts val="2800"/>
              </a:lnSpc>
              <a:spcBef>
                <a:spcPct val="0"/>
              </a:spcBef>
            </a:pPr>
            <a:endParaRPr lang="en-US" sz="20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0" name="TextBox 40"/>
          <p:cNvSpPr txBox="1"/>
          <p:nvPr/>
        </p:nvSpPr>
        <p:spPr>
          <a:xfrm>
            <a:off x="10864927" y="7675696"/>
            <a:ext cx="6268696" cy="1425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00"/>
              </a:lnSpc>
              <a:spcBef>
                <a:spcPct val="0"/>
              </a:spcBef>
            </a:pP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Passo essencial: mantenha seu telefone, e-mail e endereço atualizados na SIAS para receber avisos em primeira mão.</a:t>
            </a:r>
          </a:p>
          <a:p>
            <a:pPr algn="just">
              <a:lnSpc>
                <a:spcPts val="2800"/>
              </a:lnSpc>
              <a:spcBef>
                <a:spcPct val="0"/>
              </a:spcBef>
            </a:pPr>
            <a:endParaRPr lang="en-US" sz="20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41" name="Group 41"/>
          <p:cNvGrpSpPr/>
          <p:nvPr/>
        </p:nvGrpSpPr>
        <p:grpSpPr>
          <a:xfrm>
            <a:off x="1010287" y="1651471"/>
            <a:ext cx="626925" cy="626925"/>
            <a:chOff x="0" y="0"/>
            <a:chExt cx="835900" cy="835900"/>
          </a:xfrm>
        </p:grpSpPr>
        <p:grpSp>
          <p:nvGrpSpPr>
            <p:cNvPr id="42" name="Group 42"/>
            <p:cNvGrpSpPr/>
            <p:nvPr/>
          </p:nvGrpSpPr>
          <p:grpSpPr>
            <a:xfrm>
              <a:off x="0" y="0"/>
              <a:ext cx="835900" cy="835900"/>
              <a:chOff x="0" y="0"/>
              <a:chExt cx="6350000" cy="6350000"/>
            </a:xfrm>
          </p:grpSpPr>
          <p:sp>
            <p:nvSpPr>
              <p:cNvPr id="43" name="Freeform 43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EC9F14"/>
              </a:solidFill>
            </p:spPr>
          </p:sp>
        </p:grpSp>
        <p:sp>
          <p:nvSpPr>
            <p:cNvPr id="44" name="TextBox 44"/>
            <p:cNvSpPr txBox="1"/>
            <p:nvPr/>
          </p:nvSpPr>
          <p:spPr>
            <a:xfrm>
              <a:off x="142292" y="189588"/>
              <a:ext cx="551317" cy="4376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692"/>
                </a:lnSpc>
              </a:pPr>
              <a:r>
                <a:rPr lang="en-US" sz="2070" b="1" dirty="0">
                  <a:solidFill>
                    <a:srgbClr val="FFFFFF"/>
                  </a:solidFill>
                  <a:latin typeface="Muli Semi-Bold"/>
                  <a:ea typeface="Muli Semi-Bold"/>
                  <a:cs typeface="Muli Semi-Bold"/>
                  <a:sym typeface="Muli Semi-Bold"/>
                </a:rPr>
                <a:t>01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9587011" y="1651471"/>
            <a:ext cx="626925" cy="626925"/>
            <a:chOff x="0" y="0"/>
            <a:chExt cx="835900" cy="835900"/>
          </a:xfrm>
        </p:grpSpPr>
        <p:grpSp>
          <p:nvGrpSpPr>
            <p:cNvPr id="46" name="Group 46"/>
            <p:cNvGrpSpPr/>
            <p:nvPr/>
          </p:nvGrpSpPr>
          <p:grpSpPr>
            <a:xfrm>
              <a:off x="0" y="0"/>
              <a:ext cx="835900" cy="835900"/>
              <a:chOff x="0" y="0"/>
              <a:chExt cx="6350000" cy="6350000"/>
            </a:xfrm>
          </p:grpSpPr>
          <p:sp>
            <p:nvSpPr>
              <p:cNvPr id="47" name="Freeform 47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EC9F14"/>
              </a:solidFill>
            </p:spPr>
          </p:sp>
        </p:grpSp>
        <p:sp>
          <p:nvSpPr>
            <p:cNvPr id="48" name="TextBox 48"/>
            <p:cNvSpPr txBox="1"/>
            <p:nvPr/>
          </p:nvSpPr>
          <p:spPr>
            <a:xfrm>
              <a:off x="142292" y="189588"/>
              <a:ext cx="551317" cy="4376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692"/>
                </a:lnSpc>
              </a:pPr>
              <a:r>
                <a:rPr lang="en-US" sz="2070" b="1" dirty="0">
                  <a:solidFill>
                    <a:srgbClr val="FFFFFF"/>
                  </a:solidFill>
                  <a:latin typeface="Muli Semi-Bold"/>
                  <a:ea typeface="Muli Semi-Bold"/>
                  <a:cs typeface="Muli Semi-Bold"/>
                  <a:sym typeface="Muli Semi-Bold"/>
                </a:rPr>
                <a:t>03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10864927" y="6813668"/>
            <a:ext cx="626925" cy="626925"/>
            <a:chOff x="0" y="0"/>
            <a:chExt cx="835900" cy="835900"/>
          </a:xfrm>
        </p:grpSpPr>
        <p:grpSp>
          <p:nvGrpSpPr>
            <p:cNvPr id="50" name="Group 50"/>
            <p:cNvGrpSpPr/>
            <p:nvPr/>
          </p:nvGrpSpPr>
          <p:grpSpPr>
            <a:xfrm>
              <a:off x="0" y="0"/>
              <a:ext cx="835900" cy="835900"/>
              <a:chOff x="0" y="0"/>
              <a:chExt cx="6350000" cy="6350000"/>
            </a:xfrm>
          </p:grpSpPr>
          <p:sp>
            <p:nvSpPr>
              <p:cNvPr id="51" name="Freeform 51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EC9F14"/>
              </a:solidFill>
            </p:spPr>
          </p:sp>
        </p:grpSp>
        <p:sp>
          <p:nvSpPr>
            <p:cNvPr id="52" name="TextBox 52"/>
            <p:cNvSpPr txBox="1"/>
            <p:nvPr/>
          </p:nvSpPr>
          <p:spPr>
            <a:xfrm>
              <a:off x="142292" y="189588"/>
              <a:ext cx="551317" cy="4376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692"/>
                </a:lnSpc>
              </a:pPr>
              <a:r>
                <a:rPr lang="en-US" sz="2070" b="1" dirty="0">
                  <a:solidFill>
                    <a:srgbClr val="FFFFFF"/>
                  </a:solidFill>
                  <a:latin typeface="Muli Semi-Bold"/>
                  <a:ea typeface="Muli Semi-Bold"/>
                  <a:cs typeface="Muli Semi-Bold"/>
                  <a:sym typeface="Muli Semi-Bold"/>
                </a:rPr>
                <a:t>04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556131" y="6813668"/>
            <a:ext cx="626925" cy="626925"/>
            <a:chOff x="0" y="0"/>
            <a:chExt cx="835900" cy="835900"/>
          </a:xfrm>
        </p:grpSpPr>
        <p:grpSp>
          <p:nvGrpSpPr>
            <p:cNvPr id="54" name="Group 54"/>
            <p:cNvGrpSpPr/>
            <p:nvPr/>
          </p:nvGrpSpPr>
          <p:grpSpPr>
            <a:xfrm>
              <a:off x="0" y="0"/>
              <a:ext cx="835900" cy="835900"/>
              <a:chOff x="0" y="0"/>
              <a:chExt cx="6350000" cy="6350000"/>
            </a:xfrm>
          </p:grpSpPr>
          <p:sp>
            <p:nvSpPr>
              <p:cNvPr id="55" name="Freeform 55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EC9F14"/>
              </a:solidFill>
            </p:spPr>
          </p:sp>
        </p:grpSp>
        <p:sp>
          <p:nvSpPr>
            <p:cNvPr id="56" name="TextBox 56"/>
            <p:cNvSpPr txBox="1"/>
            <p:nvPr/>
          </p:nvSpPr>
          <p:spPr>
            <a:xfrm>
              <a:off x="142292" y="189588"/>
              <a:ext cx="551317" cy="4376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692"/>
                </a:lnSpc>
              </a:pPr>
              <a:r>
                <a:rPr lang="en-US" sz="2070" b="1" dirty="0">
                  <a:solidFill>
                    <a:srgbClr val="FFFFFF"/>
                  </a:solidFill>
                  <a:latin typeface="Muli Semi-Bold"/>
                  <a:ea typeface="Muli Semi-Bold"/>
                  <a:cs typeface="Muli Semi-Bold"/>
                  <a:sym typeface="Muli Semi-Bold"/>
                </a:rPr>
                <a:t>02</a:t>
              </a:r>
            </a:p>
          </p:txBody>
        </p:sp>
      </p:grpSp>
      <p:sp>
        <p:nvSpPr>
          <p:cNvPr id="57" name="TextBox 57"/>
          <p:cNvSpPr txBox="1"/>
          <p:nvPr/>
        </p:nvSpPr>
        <p:spPr>
          <a:xfrm>
            <a:off x="0" y="418504"/>
            <a:ext cx="18288000" cy="1733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09"/>
              </a:lnSpc>
            </a:pPr>
            <a:r>
              <a:rPr lang="en-US" sz="5507" b="1" dirty="0">
                <a:solidFill>
                  <a:srgbClr val="EC9F14"/>
                </a:solidFill>
                <a:latin typeface="Poppins Bold"/>
                <a:ea typeface="Poppins Bold"/>
                <a:cs typeface="Poppins Bold"/>
                <a:sym typeface="Poppins Bold"/>
              </a:rPr>
              <a:t>Próximos Passos e Orientações</a:t>
            </a:r>
          </a:p>
          <a:p>
            <a:pPr algn="l">
              <a:lnSpc>
                <a:spcPts val="6609"/>
              </a:lnSpc>
            </a:pPr>
            <a:endParaRPr lang="en-US" sz="5507" b="1" dirty="0">
              <a:solidFill>
                <a:srgbClr val="EC9F14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grpSp>
        <p:nvGrpSpPr>
          <p:cNvPr id="58" name="Group 58"/>
          <p:cNvGrpSpPr/>
          <p:nvPr/>
        </p:nvGrpSpPr>
        <p:grpSpPr>
          <a:xfrm>
            <a:off x="15900381" y="9258300"/>
            <a:ext cx="2171358" cy="848110"/>
            <a:chOff x="0" y="0"/>
            <a:chExt cx="2895144" cy="1130813"/>
          </a:xfrm>
        </p:grpSpPr>
        <p:sp>
          <p:nvSpPr>
            <p:cNvPr id="59" name="Freeform 59"/>
            <p:cNvSpPr/>
            <p:nvPr/>
          </p:nvSpPr>
          <p:spPr>
            <a:xfrm>
              <a:off x="0" y="0"/>
              <a:ext cx="1351257" cy="1130813"/>
            </a:xfrm>
            <a:custGeom>
              <a:avLst/>
              <a:gdLst/>
              <a:ahLst/>
              <a:cxnLst/>
              <a:rect l="l" t="t" r="r" b="b"/>
              <a:pathLst>
                <a:path w="1351257" h="1130813">
                  <a:moveTo>
                    <a:pt x="0" y="0"/>
                  </a:moveTo>
                  <a:lnTo>
                    <a:pt x="1351257" y="0"/>
                  </a:lnTo>
                  <a:lnTo>
                    <a:pt x="1351257" y="1130813"/>
                  </a:lnTo>
                  <a:lnTo>
                    <a:pt x="0" y="11308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7316" t="-5267" r="-107363" b="-4138"/>
              </a:stretch>
            </a:blipFill>
          </p:spPr>
        </p:sp>
        <p:sp>
          <p:nvSpPr>
            <p:cNvPr id="60" name="Freeform 60"/>
            <p:cNvSpPr/>
            <p:nvPr/>
          </p:nvSpPr>
          <p:spPr>
            <a:xfrm>
              <a:off x="1258929" y="117577"/>
              <a:ext cx="1636214" cy="875322"/>
            </a:xfrm>
            <a:custGeom>
              <a:avLst/>
              <a:gdLst/>
              <a:ahLst/>
              <a:cxnLst/>
              <a:rect l="l" t="t" r="r" b="b"/>
              <a:pathLst>
                <a:path w="1636214" h="875322">
                  <a:moveTo>
                    <a:pt x="0" y="0"/>
                  </a:moveTo>
                  <a:lnTo>
                    <a:pt x="1636215" y="0"/>
                  </a:lnTo>
                  <a:lnTo>
                    <a:pt x="1636215" y="875322"/>
                  </a:lnTo>
                  <a:lnTo>
                    <a:pt x="0" y="8753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11377" t="-22184" r="-5781" b="-43231"/>
              </a:stretch>
            </a:blipFill>
          </p:spPr>
        </p:sp>
      </p:grpSp>
      <p:sp>
        <p:nvSpPr>
          <p:cNvPr id="62" name="TextBox 14">
            <a:extLst>
              <a:ext uri="{FF2B5EF4-FFF2-40B4-BE49-F238E27FC236}">
                <a16:creationId xmlns:a16="http://schemas.microsoft.com/office/drawing/2014/main" id="{37A1AB8D-3E25-F81F-6BD7-3DCFB113EAB4}"/>
              </a:ext>
            </a:extLst>
          </p:cNvPr>
          <p:cNvSpPr txBox="1"/>
          <p:nvPr/>
        </p:nvSpPr>
        <p:spPr>
          <a:xfrm>
            <a:off x="17000444" y="9038246"/>
            <a:ext cx="908475" cy="2498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982"/>
              </a:lnSpc>
              <a:spcBef>
                <a:spcPct val="0"/>
              </a:spcBef>
            </a:pPr>
            <a:r>
              <a:rPr lang="en-US" sz="1600" dirty="0">
                <a:solidFill>
                  <a:srgbClr val="000000"/>
                </a:solidFill>
                <a:latin typeface="Poppins" panose="00000500000000000000" pitchFamily="2" charset="0"/>
                <a:ea typeface="Open Sans"/>
                <a:cs typeface="Poppins" panose="00000500000000000000" pitchFamily="2" charset="0"/>
                <a:sym typeface="Open Sans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">
            <a:extLst>
              <a:ext uri="{FF2B5EF4-FFF2-40B4-BE49-F238E27FC236}">
                <a16:creationId xmlns:a16="http://schemas.microsoft.com/office/drawing/2014/main" id="{FD5877F4-BCCC-7567-B176-D731337341D9}"/>
              </a:ext>
            </a:extLst>
          </p:cNvPr>
          <p:cNvGrpSpPr/>
          <p:nvPr/>
        </p:nvGrpSpPr>
        <p:grpSpPr>
          <a:xfrm rot="844800">
            <a:off x="-2895611" y="-2450785"/>
            <a:ext cx="9353815" cy="14960096"/>
            <a:chOff x="0" y="0"/>
            <a:chExt cx="2463556" cy="3940107"/>
          </a:xfrm>
        </p:grpSpPr>
        <p:sp>
          <p:nvSpPr>
            <p:cNvPr id="24" name="Freeform 3">
              <a:extLst>
                <a:ext uri="{FF2B5EF4-FFF2-40B4-BE49-F238E27FC236}">
                  <a16:creationId xmlns:a16="http://schemas.microsoft.com/office/drawing/2014/main" id="{BDC43C12-2726-331B-DAB5-C9B875DAE4C2}"/>
                </a:ext>
              </a:extLst>
            </p:cNvPr>
            <p:cNvSpPr/>
            <p:nvPr/>
          </p:nvSpPr>
          <p:spPr>
            <a:xfrm>
              <a:off x="0" y="0"/>
              <a:ext cx="2463556" cy="3940108"/>
            </a:xfrm>
            <a:custGeom>
              <a:avLst/>
              <a:gdLst/>
              <a:ahLst/>
              <a:cxnLst/>
              <a:rect l="l" t="t" r="r" b="b"/>
              <a:pathLst>
                <a:path w="2463556" h="3940108">
                  <a:moveTo>
                    <a:pt x="0" y="0"/>
                  </a:moveTo>
                  <a:lnTo>
                    <a:pt x="2463556" y="0"/>
                  </a:lnTo>
                  <a:lnTo>
                    <a:pt x="2463556" y="3940108"/>
                  </a:lnTo>
                  <a:lnTo>
                    <a:pt x="0" y="3940108"/>
                  </a:lnTo>
                  <a:close/>
                </a:path>
              </a:pathLst>
            </a:custGeom>
            <a:solidFill>
              <a:srgbClr val="00569E"/>
            </a:solidFill>
          </p:spPr>
        </p:sp>
        <p:sp>
          <p:nvSpPr>
            <p:cNvPr id="25" name="TextBox 4">
              <a:extLst>
                <a:ext uri="{FF2B5EF4-FFF2-40B4-BE49-F238E27FC236}">
                  <a16:creationId xmlns:a16="http://schemas.microsoft.com/office/drawing/2014/main" id="{3F6D33AF-773B-F459-CDBF-74F34BD34172}"/>
                </a:ext>
              </a:extLst>
            </p:cNvPr>
            <p:cNvSpPr txBox="1"/>
            <p:nvPr/>
          </p:nvSpPr>
          <p:spPr>
            <a:xfrm>
              <a:off x="0" y="-38100"/>
              <a:ext cx="2463556" cy="39782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4" name="Freeform 7">
            <a:extLst>
              <a:ext uri="{FF2B5EF4-FFF2-40B4-BE49-F238E27FC236}">
                <a16:creationId xmlns:a16="http://schemas.microsoft.com/office/drawing/2014/main" id="{449938FD-0855-382D-894F-937931A4AE08}"/>
              </a:ext>
            </a:extLst>
          </p:cNvPr>
          <p:cNvSpPr/>
          <p:nvPr/>
        </p:nvSpPr>
        <p:spPr>
          <a:xfrm>
            <a:off x="7626112" y="548928"/>
            <a:ext cx="1261431" cy="1251843"/>
          </a:xfrm>
          <a:custGeom>
            <a:avLst/>
            <a:gdLst/>
            <a:ahLst/>
            <a:cxnLst/>
            <a:rect l="l" t="t" r="r" b="b"/>
            <a:pathLst>
              <a:path w="1261431" h="1251843">
                <a:moveTo>
                  <a:pt x="0" y="0"/>
                </a:moveTo>
                <a:lnTo>
                  <a:pt x="1261430" y="0"/>
                </a:lnTo>
                <a:lnTo>
                  <a:pt x="1261430" y="1251843"/>
                </a:lnTo>
                <a:lnTo>
                  <a:pt x="0" y="125184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8">
            <a:extLst>
              <a:ext uri="{FF2B5EF4-FFF2-40B4-BE49-F238E27FC236}">
                <a16:creationId xmlns:a16="http://schemas.microsoft.com/office/drawing/2014/main" id="{774A2AC2-3220-BE7F-A930-6C1B9135C056}"/>
              </a:ext>
            </a:extLst>
          </p:cNvPr>
          <p:cNvSpPr/>
          <p:nvPr/>
        </p:nvSpPr>
        <p:spPr>
          <a:xfrm>
            <a:off x="12681292" y="627246"/>
            <a:ext cx="1129920" cy="1095206"/>
          </a:xfrm>
          <a:custGeom>
            <a:avLst/>
            <a:gdLst/>
            <a:ahLst/>
            <a:cxnLst/>
            <a:rect l="l" t="t" r="r" b="b"/>
            <a:pathLst>
              <a:path w="1129920" h="1095206">
                <a:moveTo>
                  <a:pt x="0" y="0"/>
                </a:moveTo>
                <a:lnTo>
                  <a:pt x="1129920" y="0"/>
                </a:lnTo>
                <a:lnTo>
                  <a:pt x="1129920" y="1095206"/>
                </a:lnTo>
                <a:lnTo>
                  <a:pt x="0" y="1095206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67245D78-319B-0094-C38C-A9BABA1D32F5}"/>
              </a:ext>
            </a:extLst>
          </p:cNvPr>
          <p:cNvSpPr/>
          <p:nvPr/>
        </p:nvSpPr>
        <p:spPr>
          <a:xfrm>
            <a:off x="7740760" y="2938030"/>
            <a:ext cx="1032134" cy="1053969"/>
          </a:xfrm>
          <a:custGeom>
            <a:avLst/>
            <a:gdLst/>
            <a:ahLst/>
            <a:cxnLst/>
            <a:rect l="l" t="t" r="r" b="b"/>
            <a:pathLst>
              <a:path w="1032134" h="1053969">
                <a:moveTo>
                  <a:pt x="0" y="0"/>
                </a:moveTo>
                <a:lnTo>
                  <a:pt x="1032134" y="0"/>
                </a:lnTo>
                <a:lnTo>
                  <a:pt x="1032134" y="1053969"/>
                </a:lnTo>
                <a:lnTo>
                  <a:pt x="0" y="1053969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10">
            <a:extLst>
              <a:ext uri="{FF2B5EF4-FFF2-40B4-BE49-F238E27FC236}">
                <a16:creationId xmlns:a16="http://schemas.microsoft.com/office/drawing/2014/main" id="{4C1EACBE-69C3-26C0-7D69-C8AF0AAABDD5}"/>
              </a:ext>
            </a:extLst>
          </p:cNvPr>
          <p:cNvSpPr/>
          <p:nvPr/>
        </p:nvSpPr>
        <p:spPr>
          <a:xfrm>
            <a:off x="12681292" y="2993778"/>
            <a:ext cx="942323" cy="942474"/>
          </a:xfrm>
          <a:custGeom>
            <a:avLst/>
            <a:gdLst/>
            <a:ahLst/>
            <a:cxnLst/>
            <a:rect l="l" t="t" r="r" b="b"/>
            <a:pathLst>
              <a:path w="942323" h="942474">
                <a:moveTo>
                  <a:pt x="0" y="0"/>
                </a:moveTo>
                <a:lnTo>
                  <a:pt x="942323" y="0"/>
                </a:lnTo>
                <a:lnTo>
                  <a:pt x="942323" y="942474"/>
                </a:lnTo>
                <a:lnTo>
                  <a:pt x="0" y="942474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11">
            <a:extLst>
              <a:ext uri="{FF2B5EF4-FFF2-40B4-BE49-F238E27FC236}">
                <a16:creationId xmlns:a16="http://schemas.microsoft.com/office/drawing/2014/main" id="{B9C6F16D-3EBC-341F-593E-289754BB5F90}"/>
              </a:ext>
            </a:extLst>
          </p:cNvPr>
          <p:cNvSpPr/>
          <p:nvPr/>
        </p:nvSpPr>
        <p:spPr>
          <a:xfrm>
            <a:off x="7810684" y="5314275"/>
            <a:ext cx="892287" cy="896357"/>
          </a:xfrm>
          <a:custGeom>
            <a:avLst/>
            <a:gdLst/>
            <a:ahLst/>
            <a:cxnLst/>
            <a:rect l="l" t="t" r="r" b="b"/>
            <a:pathLst>
              <a:path w="892287" h="896357">
                <a:moveTo>
                  <a:pt x="0" y="0"/>
                </a:moveTo>
                <a:lnTo>
                  <a:pt x="892286" y="0"/>
                </a:lnTo>
                <a:lnTo>
                  <a:pt x="892286" y="896356"/>
                </a:lnTo>
                <a:lnTo>
                  <a:pt x="0" y="896356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12">
            <a:extLst>
              <a:ext uri="{FF2B5EF4-FFF2-40B4-BE49-F238E27FC236}">
                <a16:creationId xmlns:a16="http://schemas.microsoft.com/office/drawing/2014/main" id="{301EBBF2-BBA2-33F1-CA94-746E21FD7C96}"/>
              </a:ext>
            </a:extLst>
          </p:cNvPr>
          <p:cNvSpPr/>
          <p:nvPr/>
        </p:nvSpPr>
        <p:spPr>
          <a:xfrm>
            <a:off x="12664430" y="5143500"/>
            <a:ext cx="1146782" cy="1170070"/>
          </a:xfrm>
          <a:custGeom>
            <a:avLst/>
            <a:gdLst/>
            <a:ahLst/>
            <a:cxnLst/>
            <a:rect l="l" t="t" r="r" b="b"/>
            <a:pathLst>
              <a:path w="1146782" h="1170070">
                <a:moveTo>
                  <a:pt x="0" y="0"/>
                </a:moveTo>
                <a:lnTo>
                  <a:pt x="1146782" y="0"/>
                </a:lnTo>
                <a:lnTo>
                  <a:pt x="1146782" y="1170070"/>
                </a:lnTo>
                <a:lnTo>
                  <a:pt x="0" y="1170070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3">
            <a:extLst>
              <a:ext uri="{FF2B5EF4-FFF2-40B4-BE49-F238E27FC236}">
                <a16:creationId xmlns:a16="http://schemas.microsoft.com/office/drawing/2014/main" id="{58F7EA31-02F2-4A49-087C-739FC79B4B8C}"/>
              </a:ext>
            </a:extLst>
          </p:cNvPr>
          <p:cNvSpPr/>
          <p:nvPr/>
        </p:nvSpPr>
        <p:spPr>
          <a:xfrm>
            <a:off x="7740760" y="7059587"/>
            <a:ext cx="1146782" cy="1170070"/>
          </a:xfrm>
          <a:custGeom>
            <a:avLst/>
            <a:gdLst/>
            <a:ahLst/>
            <a:cxnLst/>
            <a:rect l="l" t="t" r="r" b="b"/>
            <a:pathLst>
              <a:path w="1146782" h="1170070">
                <a:moveTo>
                  <a:pt x="0" y="0"/>
                </a:moveTo>
                <a:lnTo>
                  <a:pt x="1146782" y="0"/>
                </a:lnTo>
                <a:lnTo>
                  <a:pt x="1146782" y="1170070"/>
                </a:lnTo>
                <a:lnTo>
                  <a:pt x="0" y="1170070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4">
            <a:extLst>
              <a:ext uri="{FF2B5EF4-FFF2-40B4-BE49-F238E27FC236}">
                <a16:creationId xmlns:a16="http://schemas.microsoft.com/office/drawing/2014/main" id="{01344089-A131-965D-97C0-C5D19EAE6F99}"/>
              </a:ext>
            </a:extLst>
          </p:cNvPr>
          <p:cNvSpPr/>
          <p:nvPr/>
        </p:nvSpPr>
        <p:spPr>
          <a:xfrm>
            <a:off x="7827546" y="8686787"/>
            <a:ext cx="1129920" cy="1143027"/>
          </a:xfrm>
          <a:custGeom>
            <a:avLst/>
            <a:gdLst/>
            <a:ahLst/>
            <a:cxnLst/>
            <a:rect l="l" t="t" r="r" b="b"/>
            <a:pathLst>
              <a:path w="1129920" h="1143027">
                <a:moveTo>
                  <a:pt x="0" y="0"/>
                </a:moveTo>
                <a:lnTo>
                  <a:pt x="1129920" y="0"/>
                </a:lnTo>
                <a:lnTo>
                  <a:pt x="1129920" y="1143026"/>
                </a:lnTo>
                <a:lnTo>
                  <a:pt x="0" y="1143026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5">
            <a:extLst>
              <a:ext uri="{FF2B5EF4-FFF2-40B4-BE49-F238E27FC236}">
                <a16:creationId xmlns:a16="http://schemas.microsoft.com/office/drawing/2014/main" id="{F3827D0E-5538-CAFD-87DC-EA6B9F1F69BE}"/>
              </a:ext>
            </a:extLst>
          </p:cNvPr>
          <p:cNvSpPr txBox="1"/>
          <p:nvPr/>
        </p:nvSpPr>
        <p:spPr>
          <a:xfrm>
            <a:off x="8887542" y="933316"/>
            <a:ext cx="3091783" cy="10908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53"/>
              </a:lnSpc>
              <a:spcBef>
                <a:spcPct val="0"/>
              </a:spcBef>
            </a:pPr>
            <a:r>
              <a:rPr lang="en-US" sz="3011" spc="12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(21)</a:t>
            </a:r>
            <a:r>
              <a:rPr lang="en-US" sz="3011" u="none" strike="noStrike" spc="12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 97459-7918</a:t>
            </a:r>
          </a:p>
          <a:p>
            <a:pPr marL="0" lvl="0" indent="0" algn="l">
              <a:lnSpc>
                <a:spcPts val="4748"/>
              </a:lnSpc>
              <a:spcBef>
                <a:spcPct val="0"/>
              </a:spcBef>
            </a:pPr>
            <a:endParaRPr lang="en-US" sz="3011" u="none" strike="noStrike" spc="12">
              <a:solidFill>
                <a:srgbClr val="123D7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3" name="TextBox 16">
            <a:extLst>
              <a:ext uri="{FF2B5EF4-FFF2-40B4-BE49-F238E27FC236}">
                <a16:creationId xmlns:a16="http://schemas.microsoft.com/office/drawing/2014/main" id="{67742325-AC72-CFAB-3E4B-AC25581B600E}"/>
              </a:ext>
            </a:extLst>
          </p:cNvPr>
          <p:cNvSpPr txBox="1"/>
          <p:nvPr/>
        </p:nvSpPr>
        <p:spPr>
          <a:xfrm>
            <a:off x="8772894" y="3198221"/>
            <a:ext cx="3458041" cy="474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40"/>
              </a:lnSpc>
              <a:spcBef>
                <a:spcPct val="0"/>
              </a:spcBef>
            </a:pPr>
            <a:r>
              <a:rPr lang="en-US" sz="3000" spc="12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@siasprevidencia</a:t>
            </a:r>
          </a:p>
        </p:txBody>
      </p:sp>
      <p:sp>
        <p:nvSpPr>
          <p:cNvPr id="14" name="TextBox 17">
            <a:extLst>
              <a:ext uri="{FF2B5EF4-FFF2-40B4-BE49-F238E27FC236}">
                <a16:creationId xmlns:a16="http://schemas.microsoft.com/office/drawing/2014/main" id="{02D91B54-E392-BA1A-66F5-E7532C115A19}"/>
              </a:ext>
            </a:extLst>
          </p:cNvPr>
          <p:cNvSpPr txBox="1"/>
          <p:nvPr/>
        </p:nvSpPr>
        <p:spPr>
          <a:xfrm>
            <a:off x="13950514" y="933316"/>
            <a:ext cx="3091783" cy="10908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53"/>
              </a:lnSpc>
              <a:spcBef>
                <a:spcPct val="0"/>
              </a:spcBef>
            </a:pPr>
            <a:r>
              <a:rPr lang="en-US" sz="3011" spc="12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(21)</a:t>
            </a:r>
            <a:r>
              <a:rPr lang="en-US" sz="3011" u="none" strike="noStrike" spc="12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 2505-0050</a:t>
            </a:r>
          </a:p>
          <a:p>
            <a:pPr marL="0" lvl="0" indent="0" algn="l">
              <a:lnSpc>
                <a:spcPts val="4748"/>
              </a:lnSpc>
              <a:spcBef>
                <a:spcPct val="0"/>
              </a:spcBef>
            </a:pPr>
            <a:endParaRPr lang="en-US" sz="3011" u="none" strike="noStrike" spc="12">
              <a:solidFill>
                <a:srgbClr val="123D7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5" name="TextBox 18">
            <a:extLst>
              <a:ext uri="{FF2B5EF4-FFF2-40B4-BE49-F238E27FC236}">
                <a16:creationId xmlns:a16="http://schemas.microsoft.com/office/drawing/2014/main" id="{AD1E93F9-F202-4C32-B275-D6E3F7FC59BA}"/>
              </a:ext>
            </a:extLst>
          </p:cNvPr>
          <p:cNvSpPr txBox="1"/>
          <p:nvPr/>
        </p:nvSpPr>
        <p:spPr>
          <a:xfrm>
            <a:off x="1028700" y="1348877"/>
            <a:ext cx="4554863" cy="23146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886"/>
              </a:lnSpc>
              <a:spcBef>
                <a:spcPct val="0"/>
              </a:spcBef>
            </a:pPr>
            <a:r>
              <a:rPr lang="en-US" sz="7530" b="1" spc="30">
                <a:solidFill>
                  <a:srgbClr val="FFB00E"/>
                </a:solidFill>
                <a:latin typeface="Poppins Bold"/>
                <a:ea typeface="Poppins Bold"/>
                <a:cs typeface="Poppins Bold"/>
                <a:sym typeface="Poppins Bold"/>
              </a:rPr>
              <a:t>Entre em contato</a:t>
            </a:r>
          </a:p>
        </p:txBody>
      </p:sp>
      <p:sp>
        <p:nvSpPr>
          <p:cNvPr id="16" name="TextBox 19">
            <a:extLst>
              <a:ext uri="{FF2B5EF4-FFF2-40B4-BE49-F238E27FC236}">
                <a16:creationId xmlns:a16="http://schemas.microsoft.com/office/drawing/2014/main" id="{2566D781-56E0-43F1-C57E-29040A33D98C}"/>
              </a:ext>
            </a:extLst>
          </p:cNvPr>
          <p:cNvSpPr txBox="1"/>
          <p:nvPr/>
        </p:nvSpPr>
        <p:spPr>
          <a:xfrm>
            <a:off x="8772894" y="5293525"/>
            <a:ext cx="3891536" cy="1139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50"/>
              </a:lnSpc>
              <a:spcBef>
                <a:spcPct val="0"/>
              </a:spcBef>
            </a:pPr>
            <a:r>
              <a:rPr lang="en-US" sz="2500" spc="10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SIAS – Sociedade Ibgeana de Assistência e Seguridade</a:t>
            </a:r>
          </a:p>
        </p:txBody>
      </p:sp>
      <p:sp>
        <p:nvSpPr>
          <p:cNvPr id="17" name="TextBox 20">
            <a:extLst>
              <a:ext uri="{FF2B5EF4-FFF2-40B4-BE49-F238E27FC236}">
                <a16:creationId xmlns:a16="http://schemas.microsoft.com/office/drawing/2014/main" id="{AFA8AC92-38C1-D4E7-6D22-72149DEA9160}"/>
              </a:ext>
            </a:extLst>
          </p:cNvPr>
          <p:cNvSpPr txBox="1"/>
          <p:nvPr/>
        </p:nvSpPr>
        <p:spPr>
          <a:xfrm>
            <a:off x="13811212" y="2974728"/>
            <a:ext cx="3891536" cy="1139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50"/>
              </a:lnSpc>
              <a:spcBef>
                <a:spcPct val="0"/>
              </a:spcBef>
            </a:pPr>
            <a:r>
              <a:rPr lang="en-US" sz="2500" spc="10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SIAS – Sociedade Ibgeana de Assistência e Seguridade</a:t>
            </a:r>
          </a:p>
        </p:txBody>
      </p:sp>
      <p:sp>
        <p:nvSpPr>
          <p:cNvPr id="18" name="TextBox 21">
            <a:extLst>
              <a:ext uri="{FF2B5EF4-FFF2-40B4-BE49-F238E27FC236}">
                <a16:creationId xmlns:a16="http://schemas.microsoft.com/office/drawing/2014/main" id="{C0A67912-E85A-45F6-894E-10F75B0BD07A}"/>
              </a:ext>
            </a:extLst>
          </p:cNvPr>
          <p:cNvSpPr txBox="1"/>
          <p:nvPr/>
        </p:nvSpPr>
        <p:spPr>
          <a:xfrm>
            <a:off x="13950514" y="5506031"/>
            <a:ext cx="4275906" cy="4259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86"/>
              </a:lnSpc>
              <a:spcBef>
                <a:spcPct val="0"/>
              </a:spcBef>
            </a:pPr>
            <a:r>
              <a:rPr lang="en-US" sz="2700" spc="10" dirty="0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www.sias.org.br</a:t>
            </a:r>
          </a:p>
        </p:txBody>
      </p:sp>
      <p:sp>
        <p:nvSpPr>
          <p:cNvPr id="19" name="TextBox 22">
            <a:extLst>
              <a:ext uri="{FF2B5EF4-FFF2-40B4-BE49-F238E27FC236}">
                <a16:creationId xmlns:a16="http://schemas.microsoft.com/office/drawing/2014/main" id="{25DF5370-F4E5-9CFA-AF17-DBCE128B59C1}"/>
              </a:ext>
            </a:extLst>
          </p:cNvPr>
          <p:cNvSpPr txBox="1"/>
          <p:nvPr/>
        </p:nvSpPr>
        <p:spPr>
          <a:xfrm>
            <a:off x="9005671" y="7397924"/>
            <a:ext cx="4944843" cy="4488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540"/>
              </a:lnSpc>
              <a:spcBef>
                <a:spcPct val="0"/>
              </a:spcBef>
            </a:pPr>
            <a:r>
              <a:rPr lang="en-US" sz="3000" spc="12" dirty="0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atendimento@sias.org.br</a:t>
            </a:r>
          </a:p>
        </p:txBody>
      </p:sp>
      <p:sp>
        <p:nvSpPr>
          <p:cNvPr id="20" name="TextBox 23">
            <a:extLst>
              <a:ext uri="{FF2B5EF4-FFF2-40B4-BE49-F238E27FC236}">
                <a16:creationId xmlns:a16="http://schemas.microsoft.com/office/drawing/2014/main" id="{ADCC163A-B0F4-B933-E949-E342E26DEC77}"/>
              </a:ext>
            </a:extLst>
          </p:cNvPr>
          <p:cNvSpPr txBox="1"/>
          <p:nvPr/>
        </p:nvSpPr>
        <p:spPr>
          <a:xfrm>
            <a:off x="9144000" y="8836844"/>
            <a:ext cx="8337247" cy="13696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40"/>
              </a:lnSpc>
              <a:spcBef>
                <a:spcPct val="0"/>
              </a:spcBef>
            </a:pPr>
            <a:r>
              <a:rPr lang="en-US" sz="3000" spc="12" dirty="0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Rua do Carmo, 11 - 6º </a:t>
            </a:r>
            <a:r>
              <a:rPr lang="en-US" sz="3000" spc="12" dirty="0" err="1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andar</a:t>
            </a:r>
            <a:r>
              <a:rPr lang="en-US" sz="3000" spc="12" dirty="0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 - Centro, Rio de Janeiro</a:t>
            </a:r>
          </a:p>
          <a:p>
            <a:pPr algn="l">
              <a:lnSpc>
                <a:spcPts val="3540"/>
              </a:lnSpc>
              <a:spcBef>
                <a:spcPct val="0"/>
              </a:spcBef>
            </a:pPr>
            <a:endParaRPr lang="en-US" sz="3000" spc="12" dirty="0">
              <a:solidFill>
                <a:srgbClr val="123D7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2" name="TextBox 25">
            <a:extLst>
              <a:ext uri="{FF2B5EF4-FFF2-40B4-BE49-F238E27FC236}">
                <a16:creationId xmlns:a16="http://schemas.microsoft.com/office/drawing/2014/main" id="{23E3E9E3-5003-7ABB-C4F2-3283CCA33853}"/>
              </a:ext>
            </a:extLst>
          </p:cNvPr>
          <p:cNvSpPr txBox="1"/>
          <p:nvPr/>
        </p:nvSpPr>
        <p:spPr>
          <a:xfrm>
            <a:off x="17711252" y="9892763"/>
            <a:ext cx="442541" cy="287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  <a:spcBef>
                <a:spcPct val="0"/>
              </a:spcBef>
            </a:pPr>
            <a:r>
              <a:rPr lang="en-US" sz="17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11</a:t>
            </a:r>
          </a:p>
        </p:txBody>
      </p:sp>
      <p:grpSp>
        <p:nvGrpSpPr>
          <p:cNvPr id="26" name="Group 58">
            <a:extLst>
              <a:ext uri="{FF2B5EF4-FFF2-40B4-BE49-F238E27FC236}">
                <a16:creationId xmlns:a16="http://schemas.microsoft.com/office/drawing/2014/main" id="{7BC05DCA-5052-02F1-56D3-DCCCA0170D2B}"/>
              </a:ext>
            </a:extLst>
          </p:cNvPr>
          <p:cNvGrpSpPr/>
          <p:nvPr/>
        </p:nvGrpSpPr>
        <p:grpSpPr>
          <a:xfrm>
            <a:off x="15900381" y="9258300"/>
            <a:ext cx="2171358" cy="848110"/>
            <a:chOff x="0" y="0"/>
            <a:chExt cx="2895144" cy="1130813"/>
          </a:xfrm>
        </p:grpSpPr>
        <p:sp>
          <p:nvSpPr>
            <p:cNvPr id="27" name="Freeform 59">
              <a:extLst>
                <a:ext uri="{FF2B5EF4-FFF2-40B4-BE49-F238E27FC236}">
                  <a16:creationId xmlns:a16="http://schemas.microsoft.com/office/drawing/2014/main" id="{2CB4232E-18DE-99A9-901A-0EC1A6201437}"/>
                </a:ext>
              </a:extLst>
            </p:cNvPr>
            <p:cNvSpPr/>
            <p:nvPr/>
          </p:nvSpPr>
          <p:spPr>
            <a:xfrm>
              <a:off x="0" y="0"/>
              <a:ext cx="1351257" cy="1130813"/>
            </a:xfrm>
            <a:custGeom>
              <a:avLst/>
              <a:gdLst/>
              <a:ahLst/>
              <a:cxnLst/>
              <a:rect l="l" t="t" r="r" b="b"/>
              <a:pathLst>
                <a:path w="1351257" h="1130813">
                  <a:moveTo>
                    <a:pt x="0" y="0"/>
                  </a:moveTo>
                  <a:lnTo>
                    <a:pt x="1351257" y="0"/>
                  </a:lnTo>
                  <a:lnTo>
                    <a:pt x="1351257" y="1130813"/>
                  </a:lnTo>
                  <a:lnTo>
                    <a:pt x="0" y="11308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17316" t="-5267" r="-107363" b="-4138"/>
              </a:stretch>
            </a:blipFill>
          </p:spPr>
        </p:sp>
        <p:sp>
          <p:nvSpPr>
            <p:cNvPr id="28" name="Freeform 60">
              <a:extLst>
                <a:ext uri="{FF2B5EF4-FFF2-40B4-BE49-F238E27FC236}">
                  <a16:creationId xmlns:a16="http://schemas.microsoft.com/office/drawing/2014/main" id="{25645A04-F4CC-DCD0-14A3-F7AA0B09F337}"/>
                </a:ext>
              </a:extLst>
            </p:cNvPr>
            <p:cNvSpPr/>
            <p:nvPr/>
          </p:nvSpPr>
          <p:spPr>
            <a:xfrm>
              <a:off x="1258929" y="117577"/>
              <a:ext cx="1636214" cy="875322"/>
            </a:xfrm>
            <a:custGeom>
              <a:avLst/>
              <a:gdLst/>
              <a:ahLst/>
              <a:cxnLst/>
              <a:rect l="l" t="t" r="r" b="b"/>
              <a:pathLst>
                <a:path w="1636214" h="875322">
                  <a:moveTo>
                    <a:pt x="0" y="0"/>
                  </a:moveTo>
                  <a:lnTo>
                    <a:pt x="1636215" y="0"/>
                  </a:lnTo>
                  <a:lnTo>
                    <a:pt x="1636215" y="875322"/>
                  </a:lnTo>
                  <a:lnTo>
                    <a:pt x="0" y="8753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111377" t="-22184" r="-5781" b="-43231"/>
              </a:stretch>
            </a:blipFill>
          </p:spPr>
        </p:sp>
      </p:grpSp>
      <p:pic>
        <p:nvPicPr>
          <p:cNvPr id="30" name="Imagem 29">
            <a:extLst>
              <a:ext uri="{FF2B5EF4-FFF2-40B4-BE49-F238E27FC236}">
                <a16:creationId xmlns:a16="http://schemas.microsoft.com/office/drawing/2014/main" id="{ECBE2CC0-DE5B-4B63-2D69-640DFCC0704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8" t="52927" r="75236" b="672"/>
          <a:stretch>
            <a:fillRect/>
          </a:stretch>
        </p:blipFill>
        <p:spPr>
          <a:xfrm>
            <a:off x="917352" y="3792868"/>
            <a:ext cx="5072943" cy="6099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9202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514</TotalTime>
  <Words>918</Words>
  <Application>Microsoft Office PowerPoint</Application>
  <PresentationFormat>Personalizar</PresentationFormat>
  <Paragraphs>93</Paragraphs>
  <Slides>11</Slides>
  <Notes>5</Notes>
  <HiddenSlides>0</HiddenSlides>
  <MMClips>0</MMClips>
  <ScaleCrop>false</ScaleCrop>
  <HeadingPairs>
    <vt:vector size="6" baseType="variant">
      <vt:variant>
        <vt:lpstr>Fontes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24" baseType="lpstr">
      <vt:lpstr>Poppins Bold</vt:lpstr>
      <vt:lpstr>Calibri</vt:lpstr>
      <vt:lpstr>Muli Semi-Bold</vt:lpstr>
      <vt:lpstr>Muli</vt:lpstr>
      <vt:lpstr>Poppins Semi-Bold</vt:lpstr>
      <vt:lpstr>Arial</vt:lpstr>
      <vt:lpstr>Poppins</vt:lpstr>
      <vt:lpstr>Montserrat</vt:lpstr>
      <vt:lpstr>Aptos</vt:lpstr>
      <vt:lpstr>Source Sans 3</vt:lpstr>
      <vt:lpstr>Poppins Medium</vt:lpstr>
      <vt:lpstr>Open Sans</vt:lpstr>
      <vt:lpstr>Office Theme</vt:lpstr>
      <vt:lpstr>Apresentação do PowerPoint</vt:lpstr>
      <vt:lpstr>Apresentação do PowerPoint</vt:lpstr>
      <vt:lpstr>Histórico de pagamentos do Plano RJU ?</vt:lpstr>
      <vt:lpstr>Por que o Plano RJU precisa de uma solução?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da live SIAS XXXXX</dc:title>
  <dc:creator>Reuniao</dc:creator>
  <cp:lastModifiedBy>Reuniao</cp:lastModifiedBy>
  <cp:revision>17</cp:revision>
  <cp:lastPrinted>2026-10-14T16:50:49Z</cp:lastPrinted>
  <dcterms:created xsi:type="dcterms:W3CDTF">2006-08-16T00:00:00Z</dcterms:created>
  <dcterms:modified xsi:type="dcterms:W3CDTF">2026-10-14T17:46:53Z</dcterms:modified>
  <dc:identifier>DAHUoh9Opg8</dc:identifier>
</cp:coreProperties>
</file>